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  <p:sldMasterId id="2147483761" r:id="rId2"/>
  </p:sldMasterIdLst>
  <p:notesMasterIdLst>
    <p:notesMasterId r:id="rId18"/>
  </p:notesMasterIdLst>
  <p:handoutMasterIdLst>
    <p:handoutMasterId r:id="rId19"/>
  </p:handoutMasterIdLst>
  <p:sldIdLst>
    <p:sldId id="501" r:id="rId3"/>
    <p:sldId id="503" r:id="rId4"/>
    <p:sldId id="505" r:id="rId5"/>
    <p:sldId id="506" r:id="rId6"/>
    <p:sldId id="380" r:id="rId7"/>
    <p:sldId id="452" r:id="rId8"/>
    <p:sldId id="402" r:id="rId9"/>
    <p:sldId id="456" r:id="rId10"/>
    <p:sldId id="379" r:id="rId11"/>
    <p:sldId id="403" r:id="rId12"/>
    <p:sldId id="410" r:id="rId13"/>
    <p:sldId id="404" r:id="rId14"/>
    <p:sldId id="421" r:id="rId15"/>
    <p:sldId id="598" r:id="rId16"/>
    <p:sldId id="289" r:id="rId17"/>
  </p:sldIdLst>
  <p:sldSz cx="12192000" cy="6858000"/>
  <p:notesSz cx="7099300" cy="10234613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2" userDrawn="1">
          <p15:clr>
            <a:srgbClr val="A4A3A4"/>
          </p15:clr>
        </p15:guide>
        <p15:guide id="2" orient="horz" pos="3812" userDrawn="1">
          <p15:clr>
            <a:srgbClr val="A4A3A4"/>
          </p15:clr>
        </p15:guide>
        <p15:guide id="3" pos="301" userDrawn="1">
          <p15:clr>
            <a:srgbClr val="A4A3A4"/>
          </p15:clr>
        </p15:guide>
        <p15:guide id="4" pos="7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608" userDrawn="1">
          <p15:clr>
            <a:srgbClr val="A4A3A4"/>
          </p15:clr>
        </p15:guide>
        <p15:guide id="2" pos="231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EC"/>
    <a:srgbClr val="D9DBDF"/>
    <a:srgbClr val="51300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7" autoAdjust="0"/>
    <p:restoredTop sz="82513" autoAdjust="0"/>
  </p:normalViewPr>
  <p:slideViewPr>
    <p:cSldViewPr snapToObjects="1" showGuides="1">
      <p:cViewPr varScale="1">
        <p:scale>
          <a:sx n="61" d="100"/>
          <a:sy n="61" d="100"/>
        </p:scale>
        <p:origin x="168" y="66"/>
      </p:cViewPr>
      <p:guideLst>
        <p:guide orient="horz" pos="862"/>
        <p:guide orient="horz" pos="3812"/>
        <p:guide pos="301"/>
        <p:guide pos="7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85"/>
    </p:cViewPr>
  </p:sorterViewPr>
  <p:notesViewPr>
    <p:cSldViewPr snapToObjects="1">
      <p:cViewPr varScale="1">
        <p:scale>
          <a:sx n="85" d="100"/>
          <a:sy n="85" d="100"/>
        </p:scale>
        <p:origin x="-2934" y="-96"/>
      </p:cViewPr>
      <p:guideLst>
        <p:guide orient="horz" pos="3608"/>
        <p:guide pos="231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7E816F9E-EE75-4A89-AADE-5C6F90F9BEAF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D587E62E-FD89-4824-BA06-CE1BE6188F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83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BCE7110D-8713-4818-A6C5-BA5073E6EF19}" type="datetimeFigureOut">
              <a:rPr lang="en-US" smtClean="0"/>
              <a:t>10/21/2016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A7620C28-1F57-4AC3-BC38-27FE91AD92B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04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9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05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94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55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9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975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41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45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3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14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4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D9A2F-8D2A-4465-A242-3F043494E30B}" type="slidenum">
              <a:rPr lang="de-DE" altLang="en-US" smtClean="0"/>
              <a:pPr/>
              <a:t>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460123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00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defTabSz="947684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D9A2F-8D2A-4465-A242-3F043494E30B}" type="slidenum">
              <a:rPr lang="de-DE" altLang="en-US" smtClean="0"/>
              <a:pPr/>
              <a:t>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98625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1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00" y="2520000"/>
            <a:ext cx="8400000" cy="900000"/>
          </a:xfrm>
        </p:spPr>
        <p:txBody>
          <a:bodyPr/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Enter subtitle (max. 3 lines), e. g. name, date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6076801"/>
            <a:ext cx="3009600" cy="668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00" y="216000"/>
            <a:ext cx="8400000" cy="162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Enter title of presentation</a:t>
            </a:r>
            <a:br>
              <a:rPr lang="en-US" dirty="0" smtClean="0"/>
            </a:br>
            <a:r>
              <a:rPr lang="en-US" dirty="0" smtClean="0"/>
              <a:t>(max. 3 lines)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14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7920000" cy="4680000"/>
          </a:xfrm>
        </p:spPr>
        <p:txBody>
          <a:bodyPr/>
          <a:lstStyle>
            <a:lvl1pPr marL="180000" marR="0" indent="-18000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 Black" pitchFamily="34" charset="0"/>
              <a:buChar char="ı"/>
              <a:tabLst/>
              <a:defRPr/>
            </a:lvl1pPr>
          </a:lstStyle>
          <a:p>
            <a:pPr lvl="0"/>
            <a:r>
              <a:rPr lang="en-US" dirty="0" smtClean="0"/>
              <a:t>Enter text (no picture)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292D-B265-4E67-8E60-8B09043664FD}" type="datetime1">
              <a:rPr lang="de-DE" smtClean="0"/>
              <a:t>21.10.2016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640000" y="1368000"/>
            <a:ext cx="3552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640000" y="3744000"/>
            <a:ext cx="3552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123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7920000" cy="46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Enter text (no picture)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17B-AC5D-4EB6-95B8-606CC69E9465}" type="datetime1">
              <a:rPr lang="de-DE" smtClean="0"/>
              <a:t>21.10.2016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640000" y="1368000"/>
            <a:ext cx="3552000" cy="151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640000" y="2952000"/>
            <a:ext cx="3552000" cy="151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640000" y="4536000"/>
            <a:ext cx="3552000" cy="151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4020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216000"/>
            <a:ext cx="7920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lines). The 2nd line may be black if reasonable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7920000" cy="468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 Black" pitchFamily="34" charset="0"/>
              <a:buNone/>
              <a:tabLst/>
              <a:defRPr/>
            </a:lvl1pPr>
          </a:lstStyle>
          <a:p>
            <a:pPr marL="180000" marR="0" lvl="0" indent="-18000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 Black" pitchFamily="34" charset="0"/>
              <a:buChar char="ı"/>
              <a:tabLst/>
              <a:defRPr/>
            </a:pPr>
            <a:r>
              <a:rPr lang="en-US" dirty="0" smtClean="0"/>
              <a:t>Enter text (no picture)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D051-1C7B-4906-8E11-570F9BE74B73}" type="datetime1">
              <a:rPr lang="de-DE" smtClean="0"/>
              <a:t>21.10.2016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640000" y="0"/>
            <a:ext cx="3552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640000" y="1530000"/>
            <a:ext cx="3552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640000" y="3060000"/>
            <a:ext cx="3552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640000" y="4590000"/>
            <a:ext cx="3552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254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5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216000"/>
            <a:ext cx="7920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lines). The 2nd line may be black if reasonable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7920000" cy="46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Enter text (no picture)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8AD4-4D08-4CCA-8019-93B357160532}" type="datetime1">
              <a:rPr lang="de-DE" smtClean="0"/>
              <a:t>21.10.2016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640000" y="0"/>
            <a:ext cx="3552000" cy="115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640000" y="1224000"/>
            <a:ext cx="3552000" cy="115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640000" y="2448000"/>
            <a:ext cx="3552000" cy="115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640000" y="3672000"/>
            <a:ext cx="3552000" cy="115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640000" y="4896000"/>
            <a:ext cx="3552000" cy="115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3445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This layout is primarily for equipment pictures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BF7D-A763-4A72-8910-FCC0F70AFA8B}" type="datetime1">
              <a:rPr lang="de-DE" smtClean="0"/>
              <a:t>21.10.2016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9999" y="1367999"/>
            <a:ext cx="3552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79999" y="3744000"/>
            <a:ext cx="3552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4224000" y="1368000"/>
            <a:ext cx="3552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6"/>
          </p:nvPr>
        </p:nvSpPr>
        <p:spPr>
          <a:xfrm>
            <a:off x="4224000" y="3744000"/>
            <a:ext cx="3552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7"/>
          </p:nvPr>
        </p:nvSpPr>
        <p:spPr>
          <a:xfrm>
            <a:off x="7968000" y="1368000"/>
            <a:ext cx="3552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8"/>
          </p:nvPr>
        </p:nvSpPr>
        <p:spPr>
          <a:xfrm>
            <a:off x="7968000" y="3744000"/>
            <a:ext cx="3552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241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8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This layout is primarily for equipment pictures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9420-5B48-4379-8F4A-FBA3C391632A}" type="datetime1">
              <a:rPr lang="de-DE" smtClean="0"/>
              <a:t>21.10.2016</a:t>
            </a:fld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80000" y="1368000"/>
            <a:ext cx="2616000" cy="163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0000" y="3798000"/>
            <a:ext cx="2616000" cy="163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288000" y="1368000"/>
            <a:ext cx="2616000" cy="163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288000" y="3798000"/>
            <a:ext cx="2616000" cy="163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96000" y="1368000"/>
            <a:ext cx="2616000" cy="163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096000" y="3798000"/>
            <a:ext cx="2616000" cy="163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904000" y="1368000"/>
            <a:ext cx="2616000" cy="163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8904000" y="3798000"/>
            <a:ext cx="2616000" cy="163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480000" y="3078000"/>
            <a:ext cx="2616000" cy="540000"/>
          </a:xfrm>
        </p:spPr>
        <p:txBody>
          <a:bodyPr wrap="square"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3 lines)</a:t>
            </a:r>
          </a:p>
          <a:p>
            <a:pPr lvl="1"/>
            <a:endParaRPr lang="en-US" dirty="0" smtClean="0"/>
          </a:p>
        </p:txBody>
      </p:sp>
      <p:sp>
        <p:nvSpPr>
          <p:cNvPr id="1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480000" y="5508000"/>
            <a:ext cx="2616000" cy="540000"/>
          </a:xfrm>
        </p:spPr>
        <p:txBody>
          <a:bodyPr wrap="square" anchor="t"/>
          <a:lstStyle>
            <a:lvl1pPr marL="0" indent="0" rtl="0">
              <a:lnSpc>
                <a:spcPct val="100000"/>
              </a:lnSpc>
              <a:buFontTx/>
              <a:buNone/>
              <a:defRPr sz="1200" b="0"/>
            </a:lvl1pPr>
            <a:lvl2pPr marL="0" indent="0" algn="l" rtl="0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3 lines)</a:t>
            </a:r>
          </a:p>
          <a:p>
            <a:pPr lvl="1"/>
            <a:endParaRPr lang="en-US" dirty="0" smtClean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288000" y="3078000"/>
            <a:ext cx="2616000" cy="540000"/>
          </a:xfrm>
        </p:spPr>
        <p:txBody>
          <a:bodyPr wrap="square"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3 lines)</a:t>
            </a:r>
          </a:p>
          <a:p>
            <a:pPr lvl="1"/>
            <a:endParaRPr lang="en-US" dirty="0" smtClean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288000" y="5508000"/>
            <a:ext cx="2616000" cy="540000"/>
          </a:xfrm>
        </p:spPr>
        <p:txBody>
          <a:bodyPr wrap="square" anchor="t"/>
          <a:lstStyle>
            <a:lvl1pPr marL="0" indent="0" rtl="0">
              <a:lnSpc>
                <a:spcPct val="100000"/>
              </a:lnSpc>
              <a:buFontTx/>
              <a:buNone/>
              <a:defRPr sz="1200" b="0"/>
            </a:lvl1pPr>
            <a:lvl2pPr marL="0" indent="0" algn="l" rtl="0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3 lines)</a:t>
            </a:r>
          </a:p>
          <a:p>
            <a:pPr lvl="1"/>
            <a:endParaRPr lang="en-US" dirty="0" smtClean="0"/>
          </a:p>
        </p:txBody>
      </p:sp>
      <p:sp>
        <p:nvSpPr>
          <p:cNvPr id="19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6096000" y="3078000"/>
            <a:ext cx="2616000" cy="540000"/>
          </a:xfrm>
        </p:spPr>
        <p:txBody>
          <a:bodyPr wrap="square"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3 lines)</a:t>
            </a:r>
          </a:p>
          <a:p>
            <a:pPr lvl="1"/>
            <a:endParaRPr lang="en-US" dirty="0" smtClean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6096000" y="5508000"/>
            <a:ext cx="2616000" cy="540000"/>
          </a:xfrm>
        </p:spPr>
        <p:txBody>
          <a:bodyPr wrap="square" anchor="t"/>
          <a:lstStyle>
            <a:lvl1pPr marL="0" indent="0" rtl="0">
              <a:lnSpc>
                <a:spcPct val="100000"/>
              </a:lnSpc>
              <a:buFontTx/>
              <a:buNone/>
              <a:defRPr sz="1200" b="0"/>
            </a:lvl1pPr>
            <a:lvl2pPr marL="0" indent="0" algn="l" rtl="0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3 lines)</a:t>
            </a:r>
          </a:p>
          <a:p>
            <a:pPr lvl="1"/>
            <a:endParaRPr lang="en-US" dirty="0" smtClean="0"/>
          </a:p>
        </p:txBody>
      </p:sp>
      <p:sp>
        <p:nvSpPr>
          <p:cNvPr id="21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8904000" y="3078000"/>
            <a:ext cx="2616000" cy="540000"/>
          </a:xfrm>
        </p:spPr>
        <p:txBody>
          <a:bodyPr wrap="square"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3 lines)</a:t>
            </a:r>
          </a:p>
          <a:p>
            <a:pPr lvl="1"/>
            <a:endParaRPr lang="en-US" dirty="0" smtClean="0"/>
          </a:p>
        </p:txBody>
      </p:sp>
      <p:sp>
        <p:nvSpPr>
          <p:cNvPr id="22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8904000" y="5508000"/>
            <a:ext cx="2616000" cy="540000"/>
          </a:xfrm>
        </p:spPr>
        <p:txBody>
          <a:bodyPr wrap="square" anchor="t"/>
          <a:lstStyle>
            <a:lvl1pPr marL="0" indent="0" rtl="0">
              <a:lnSpc>
                <a:spcPct val="100000"/>
              </a:lnSpc>
              <a:buFontTx/>
              <a:buNone/>
              <a:defRPr sz="1200" b="0"/>
            </a:lvl1pPr>
            <a:lvl2pPr marL="0" indent="0" algn="l" rtl="0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3 lines)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5933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31371" y="1604798"/>
            <a:ext cx="11233151" cy="4322233"/>
          </a:xfrm>
          <a:prstGeom prst="rect">
            <a:avLst/>
          </a:prstGeom>
        </p:spPr>
        <p:txBody>
          <a:bodyPr vert="horz" lIns="0" tIns="0" rIns="0" bIns="0"/>
          <a:lstStyle>
            <a:lvl1pPr marL="482588" indent="-482588">
              <a:buClr>
                <a:srgbClr val="F7A800"/>
              </a:buClr>
              <a:buFont typeface="Wingdings" charset="2"/>
              <a:buChar char="§"/>
              <a:defRPr sz="2933" b="0" i="0">
                <a:solidFill>
                  <a:schemeClr val="accent1">
                    <a:lumMod val="75000"/>
                  </a:schemeClr>
                </a:solidFill>
              </a:defRPr>
            </a:lvl1pPr>
            <a:lvl2pPr marL="965176" indent="-480472">
              <a:buClr>
                <a:schemeClr val="accent2"/>
              </a:buClr>
              <a:buSzPct val="80000"/>
              <a:buFont typeface="Wingdings" charset="2"/>
              <a:buChar char="§"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333467" indent="-366175">
              <a:buClr>
                <a:schemeClr val="accent2"/>
              </a:buClr>
              <a:buSzPct val="70000"/>
              <a:buFont typeface="Wingdings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76358" indent="-340775">
              <a:buClr>
                <a:schemeClr val="accent2"/>
              </a:buClr>
              <a:buSzPct val="60000"/>
              <a:buFont typeface="Wingdings" charset="2"/>
              <a:buChar char="§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680591" indent="0"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31371" y="356659"/>
            <a:ext cx="11233248" cy="163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de-DE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7832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7" name="Grafi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8" name="Grafik 1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81" y="4487981"/>
              <a:ext cx="1782000" cy="540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00" y="216000"/>
            <a:ext cx="8400000" cy="162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title of presentation</a:t>
            </a:r>
            <a:br>
              <a:rPr lang="en-US" dirty="0" smtClean="0"/>
            </a:br>
            <a:r>
              <a:rPr lang="en-US" dirty="0" smtClean="0"/>
              <a:t>(max. 3 lines)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00" y="2520000"/>
            <a:ext cx="8400000" cy="1056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Enter subtitle (max. 3 lines), e. g. name, date</a:t>
            </a:r>
          </a:p>
        </p:txBody>
      </p:sp>
    </p:spTree>
    <p:extLst>
      <p:ext uri="{BB962C8B-B14F-4D97-AF65-F5344CB8AC3E}">
        <p14:creationId xmlns:p14="http://schemas.microsoft.com/office/powerpoint/2010/main" val="804810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AD1B1-071F-4E95-BE78-3049C58514BA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88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>
          <a:xfrm>
            <a:off x="480000" y="1776000"/>
            <a:ext cx="11040000" cy="4238400"/>
          </a:xfrm>
        </p:spPr>
        <p:txBody>
          <a:bodyPr/>
          <a:lstStyle/>
          <a:p>
            <a:pPr lvl="0"/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480000" y="1368000"/>
            <a:ext cx="11040000" cy="336000"/>
          </a:xfrm>
        </p:spPr>
        <p:txBody>
          <a:bodyPr wrap="none" anchor="b"/>
          <a:lstStyle>
            <a:lvl1pPr marL="0" indent="0">
              <a:lnSpc>
                <a:spcPct val="100000"/>
              </a:lnSpc>
              <a:buNone/>
              <a:defRPr sz="2133" b="1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Enter subtitle (max. 1 line)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9818-F33D-4262-A0E5-5DFB7A2CB42C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7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180000" marR="0" indent="-18000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 Black" pitchFamily="34" charset="0"/>
              <a:buChar char="ı"/>
              <a:tabLst/>
              <a:defRPr baseline="0"/>
            </a:lvl1pPr>
          </a:lstStyle>
          <a:p>
            <a:pPr marL="180000" marR="0" lvl="0" indent="-18000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 Black" pitchFamily="34" charset="0"/>
              <a:buChar char="ı"/>
              <a:tabLst/>
              <a:defRPr/>
            </a:pPr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4B1-1EDD-44C8-89B5-141CFDA47E5C}" type="datetime1">
              <a:rPr lang="de-DE" smtClean="0"/>
              <a:t>21.10.2016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Grafi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Grafik 1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81" y="4487981"/>
              <a:ext cx="1782000" cy="540000"/>
            </a:xfrm>
            <a:prstGeom prst="rect">
              <a:avLst/>
            </a:prstGeom>
          </p:spPr>
        </p:pic>
      </p:grp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EB8A4-1395-4A60-B539-430A285170FB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216000"/>
            <a:ext cx="8400000" cy="1620000"/>
          </a:xfrm>
        </p:spPr>
        <p:txBody>
          <a:bodyPr/>
          <a:lstStyle/>
          <a:p>
            <a:r>
              <a:rPr lang="en-US" dirty="0" smtClean="0"/>
              <a:t>Enter intertitle (max. 3 lines)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12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5400000" cy="4644000"/>
          </a:xfrm>
        </p:spPr>
        <p:txBody>
          <a:bodyPr/>
          <a:lstStyle/>
          <a:p>
            <a:pPr lvl="0"/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6120000" y="1368000"/>
            <a:ext cx="5400000" cy="4644000"/>
          </a:xfrm>
        </p:spPr>
        <p:txBody>
          <a:bodyPr/>
          <a:lstStyle/>
          <a:p>
            <a:pPr lvl="0"/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EBA8-31B9-4309-95F1-B2AAF336B851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08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480000" y="1368000"/>
            <a:ext cx="5400000" cy="67200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133" b="1" baseline="0"/>
            </a:lvl1pPr>
            <a:lvl2pPr marL="609585" indent="0">
              <a:buNone/>
              <a:defRPr sz="2133" b="1"/>
            </a:lvl2pPr>
            <a:lvl3pPr marL="1219170" indent="0">
              <a:buNone/>
              <a:defRPr sz="2133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marL="0" lvl="0" indent="0"/>
            <a:r>
              <a:rPr lang="en-US" dirty="0" smtClean="0"/>
              <a:t>Enter subtitle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120000" y="1368000"/>
            <a:ext cx="5400000" cy="67200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133" b="1"/>
            </a:lvl1pPr>
            <a:lvl2pPr marL="609585" indent="0">
              <a:buNone/>
              <a:defRPr sz="2133" b="1"/>
            </a:lvl2pPr>
            <a:lvl3pPr marL="1219170" indent="0">
              <a:buNone/>
              <a:defRPr sz="2133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marL="0" lvl="0" indent="0"/>
            <a:r>
              <a:rPr lang="en-US" dirty="0" smtClean="0"/>
              <a:t>Enter subtitle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8367" y="2112000"/>
            <a:ext cx="5400000" cy="3902400"/>
          </a:xfrm>
        </p:spPr>
        <p:txBody>
          <a:bodyPr/>
          <a:lstStyle/>
          <a:p>
            <a:pPr lvl="0"/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6120000" y="2112000"/>
            <a:ext cx="5400000" cy="3902400"/>
          </a:xfrm>
        </p:spPr>
        <p:txBody>
          <a:bodyPr/>
          <a:lstStyle/>
          <a:p>
            <a:pPr lvl="0"/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37A18-E17A-4844-B7D1-987BD1E12527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20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532A-98A1-4F3C-BB4B-89F82EA8E184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86BA-F4C1-4466-B31C-C9232764D356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32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E5A29-0FE3-4A67-8D9B-5AF2CF4EA589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86BA-F4C1-4466-B31C-C9232764D356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11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7920000" cy="4644000"/>
          </a:xfrm>
        </p:spPr>
        <p:txBody>
          <a:bodyPr/>
          <a:lstStyle>
            <a:lvl1pPr/>
          </a:lstStyle>
          <a:p>
            <a:pPr lvl="0"/>
            <a:r>
              <a:rPr lang="en-US" dirty="0" smtClean="0"/>
              <a:t>Enter text (no picture)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2"/>
          </p:nvPr>
        </p:nvSpPr>
        <p:spPr>
          <a:xfrm>
            <a:off x="8640000" y="1368000"/>
            <a:ext cx="3552000" cy="46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BFBFD-130B-4E02-9F68-6B4E7C71194D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55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7920000" cy="46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Enter text (no picture)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2"/>
          </p:nvPr>
        </p:nvSpPr>
        <p:spPr>
          <a:xfrm>
            <a:off x="8640000" y="1368000"/>
            <a:ext cx="3552000" cy="228528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"/>
          </p:nvPr>
        </p:nvSpPr>
        <p:spPr>
          <a:xfrm>
            <a:off x="8640000" y="3728160"/>
            <a:ext cx="3552000" cy="228528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1E9-8BA9-4AD4-89B9-DE324A38A447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33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7920000" cy="4644000"/>
          </a:xfrm>
        </p:spPr>
        <p:txBody>
          <a:bodyPr/>
          <a:lstStyle/>
          <a:p>
            <a:pPr lvl="0"/>
            <a:r>
              <a:rPr lang="en-US" dirty="0" smtClean="0"/>
              <a:t>Enter text (no picture)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2"/>
          </p:nvPr>
        </p:nvSpPr>
        <p:spPr>
          <a:xfrm>
            <a:off x="8640000" y="1368000"/>
            <a:ext cx="3552000" cy="149904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"/>
          </p:nvPr>
        </p:nvSpPr>
        <p:spPr>
          <a:xfrm>
            <a:off x="8640000" y="2941920"/>
            <a:ext cx="3552000" cy="149904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"/>
          </p:nvPr>
        </p:nvSpPr>
        <p:spPr>
          <a:xfrm>
            <a:off x="8640000" y="4514400"/>
            <a:ext cx="3552000" cy="149904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66FE-587F-428E-8442-A537B7BFF2A8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71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216000"/>
            <a:ext cx="7920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7920000" cy="46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Enter text (no picture)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2"/>
          </p:nvPr>
        </p:nvSpPr>
        <p:spPr>
          <a:xfrm>
            <a:off x="8640000" y="0"/>
            <a:ext cx="3552000" cy="144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"/>
          </p:nvPr>
        </p:nvSpPr>
        <p:spPr>
          <a:xfrm>
            <a:off x="8640000" y="1520640"/>
            <a:ext cx="3552000" cy="144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"/>
          </p:nvPr>
        </p:nvSpPr>
        <p:spPr>
          <a:xfrm>
            <a:off x="8640000" y="3045600"/>
            <a:ext cx="3552000" cy="144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5"/>
          </p:nvPr>
        </p:nvSpPr>
        <p:spPr>
          <a:xfrm>
            <a:off x="8640000" y="4566240"/>
            <a:ext cx="3552000" cy="144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88E-E210-4974-8BEE-68ACB6D196A8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51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5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216000"/>
            <a:ext cx="7920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7920000" cy="4644000"/>
          </a:xfrm>
        </p:spPr>
        <p:txBody>
          <a:bodyPr/>
          <a:lstStyle/>
          <a:p>
            <a:pPr lvl="0"/>
            <a:r>
              <a:rPr lang="en-US" dirty="0" smtClean="0"/>
              <a:t>Enter text (no picture)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2"/>
          </p:nvPr>
        </p:nvSpPr>
        <p:spPr>
          <a:xfrm>
            <a:off x="8640000" y="0"/>
            <a:ext cx="3552000" cy="1144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"/>
          </p:nvPr>
        </p:nvSpPr>
        <p:spPr>
          <a:xfrm>
            <a:off x="8640000" y="1213920"/>
            <a:ext cx="3552000" cy="1144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"/>
          </p:nvPr>
        </p:nvSpPr>
        <p:spPr>
          <a:xfrm>
            <a:off x="8640000" y="2427840"/>
            <a:ext cx="3552000" cy="1144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5"/>
          </p:nvPr>
        </p:nvSpPr>
        <p:spPr>
          <a:xfrm>
            <a:off x="8640000" y="3637440"/>
            <a:ext cx="3552000" cy="1144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6"/>
          </p:nvPr>
        </p:nvSpPr>
        <p:spPr>
          <a:xfrm>
            <a:off x="8640000" y="4851360"/>
            <a:ext cx="3552000" cy="1144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CBB4-8B89-4EA8-885D-B381727A49D0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00" y="1656000"/>
            <a:ext cx="11040000" cy="4392000"/>
          </a:xfrm>
        </p:spPr>
        <p:txBody>
          <a:bodyPr/>
          <a:lstStyle/>
          <a:p>
            <a:pPr lvl="0"/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685A-69BF-4528-8105-F3C559C0BE06}" type="datetime1">
              <a:rPr lang="de-DE" smtClean="0"/>
              <a:t>21.10.2016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80000" y="1368001"/>
            <a:ext cx="11040000" cy="252000"/>
          </a:xfrm>
        </p:spPr>
        <p:txBody>
          <a:bodyPr wrap="none" anchor="b"/>
          <a:lstStyle>
            <a:lvl1pPr marL="0" indent="0">
              <a:lnSpc>
                <a:spcPct val="100000"/>
              </a:lnSpc>
              <a:buFontTx/>
              <a:buNone/>
              <a:defRPr b="1"/>
            </a:lvl1pPr>
          </a:lstStyle>
          <a:p>
            <a:pPr lvl="0"/>
            <a:r>
              <a:rPr lang="en-US" dirty="0" smtClean="0"/>
              <a:t>Enter subtitle (max. 1 line)</a:t>
            </a:r>
          </a:p>
        </p:txBody>
      </p:sp>
    </p:spTree>
    <p:extLst>
      <p:ext uri="{BB962C8B-B14F-4D97-AF65-F5344CB8AC3E}">
        <p14:creationId xmlns:p14="http://schemas.microsoft.com/office/powerpoint/2010/main" val="3789081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This layout is primarily for equipment pictures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2"/>
          </p:nvPr>
        </p:nvSpPr>
        <p:spPr>
          <a:xfrm>
            <a:off x="480000" y="1368000"/>
            <a:ext cx="3552000" cy="228528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3"/>
          </p:nvPr>
        </p:nvSpPr>
        <p:spPr>
          <a:xfrm>
            <a:off x="4224000" y="1369440"/>
            <a:ext cx="3552000" cy="228528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4"/>
          </p:nvPr>
        </p:nvSpPr>
        <p:spPr>
          <a:xfrm>
            <a:off x="7968000" y="1369440"/>
            <a:ext cx="3552000" cy="228528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5"/>
          </p:nvPr>
        </p:nvSpPr>
        <p:spPr>
          <a:xfrm>
            <a:off x="480000" y="3728160"/>
            <a:ext cx="3552000" cy="228528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6"/>
          </p:nvPr>
        </p:nvSpPr>
        <p:spPr>
          <a:xfrm>
            <a:off x="4224000" y="3728160"/>
            <a:ext cx="3552000" cy="228528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7"/>
          </p:nvPr>
        </p:nvSpPr>
        <p:spPr>
          <a:xfrm>
            <a:off x="7968000" y="3728160"/>
            <a:ext cx="3552000" cy="228528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4D21D-F057-4A3B-AAF3-816814829189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26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8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This layout is primarily for equipment pictures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2"/>
          </p:nvPr>
        </p:nvSpPr>
        <p:spPr>
          <a:xfrm>
            <a:off x="480000" y="1368000"/>
            <a:ext cx="2616000" cy="174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3"/>
          </p:nvPr>
        </p:nvSpPr>
        <p:spPr>
          <a:xfrm>
            <a:off x="3288000" y="1368000"/>
            <a:ext cx="2616000" cy="174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4"/>
          </p:nvPr>
        </p:nvSpPr>
        <p:spPr>
          <a:xfrm>
            <a:off x="6096000" y="1368000"/>
            <a:ext cx="2616000" cy="174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5"/>
          </p:nvPr>
        </p:nvSpPr>
        <p:spPr>
          <a:xfrm>
            <a:off x="8904000" y="1368000"/>
            <a:ext cx="2616000" cy="174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6"/>
          </p:nvPr>
        </p:nvSpPr>
        <p:spPr>
          <a:xfrm>
            <a:off x="480000" y="3758400"/>
            <a:ext cx="2616000" cy="174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7"/>
          </p:nvPr>
        </p:nvSpPr>
        <p:spPr>
          <a:xfrm>
            <a:off x="3288000" y="3758400"/>
            <a:ext cx="2616000" cy="174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8"/>
          </p:nvPr>
        </p:nvSpPr>
        <p:spPr>
          <a:xfrm>
            <a:off x="6096000" y="3758400"/>
            <a:ext cx="2616000" cy="174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9"/>
          </p:nvPr>
        </p:nvSpPr>
        <p:spPr>
          <a:xfrm>
            <a:off x="8904000" y="3758400"/>
            <a:ext cx="2616000" cy="174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5" name="Text Placeholder 1"/>
          <p:cNvSpPr>
            <a:spLocks noGrp="1"/>
          </p:cNvSpPr>
          <p:nvPr>
            <p:ph type="body" idx="41" hasCustomPrompt="1"/>
          </p:nvPr>
        </p:nvSpPr>
        <p:spPr>
          <a:xfrm>
            <a:off x="480000" y="3196800"/>
            <a:ext cx="2616000" cy="432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600" b="0"/>
            </a:lvl1pPr>
            <a:lvl2pPr marL="0" indent="0" algn="r" rtl="1">
              <a:lnSpc>
                <a:spcPct val="100000"/>
              </a:lnSpc>
              <a:buFontTx/>
              <a:buNone/>
              <a:defRPr sz="16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  <a:p>
            <a:pPr lvl="1"/>
            <a:endParaRPr lang="en-US" dirty="0" smtClean="0"/>
          </a:p>
        </p:txBody>
      </p:sp>
      <p:sp>
        <p:nvSpPr>
          <p:cNvPr id="17" name="Text Placeholder 2"/>
          <p:cNvSpPr>
            <a:spLocks noGrp="1"/>
          </p:cNvSpPr>
          <p:nvPr>
            <p:ph type="body" idx="42" hasCustomPrompt="1"/>
          </p:nvPr>
        </p:nvSpPr>
        <p:spPr>
          <a:xfrm>
            <a:off x="3288000" y="3196800"/>
            <a:ext cx="2616000" cy="432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600" b="0"/>
            </a:lvl1pPr>
            <a:lvl2pPr marL="0" indent="0" algn="r" rtl="1">
              <a:lnSpc>
                <a:spcPct val="100000"/>
              </a:lnSpc>
              <a:buFontTx/>
              <a:buNone/>
              <a:defRPr sz="16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  <a:p>
            <a:pPr lvl="1"/>
            <a:endParaRPr lang="en-US" dirty="0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idx="43" hasCustomPrompt="1"/>
          </p:nvPr>
        </p:nvSpPr>
        <p:spPr>
          <a:xfrm>
            <a:off x="6096000" y="3196800"/>
            <a:ext cx="2616000" cy="432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600" b="0"/>
            </a:lvl1pPr>
            <a:lvl2pPr marL="0" indent="0" algn="r" rtl="1">
              <a:lnSpc>
                <a:spcPct val="100000"/>
              </a:lnSpc>
              <a:buFontTx/>
              <a:buNone/>
              <a:defRPr sz="16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  <a:p>
            <a:pPr lvl="1"/>
            <a:endParaRPr lang="en-US" dirty="0" smtClean="0"/>
          </a:p>
        </p:txBody>
      </p:sp>
      <p:sp>
        <p:nvSpPr>
          <p:cNvPr id="21" name="Text Placeholder 4"/>
          <p:cNvSpPr>
            <a:spLocks noGrp="1"/>
          </p:cNvSpPr>
          <p:nvPr>
            <p:ph type="body" idx="44" hasCustomPrompt="1"/>
          </p:nvPr>
        </p:nvSpPr>
        <p:spPr>
          <a:xfrm>
            <a:off x="8904000" y="3196800"/>
            <a:ext cx="2616000" cy="432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600" b="0"/>
            </a:lvl1pPr>
            <a:lvl2pPr marL="0" indent="0" algn="r" rtl="1">
              <a:lnSpc>
                <a:spcPct val="100000"/>
              </a:lnSpc>
              <a:buFontTx/>
              <a:buNone/>
              <a:defRPr sz="16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  <a:p>
            <a:pPr lvl="1"/>
            <a:endParaRPr lang="en-US" dirty="0" smtClean="0"/>
          </a:p>
        </p:txBody>
      </p:sp>
      <p:sp>
        <p:nvSpPr>
          <p:cNvPr id="16" name="Text Placeholder 5"/>
          <p:cNvSpPr>
            <a:spLocks noGrp="1"/>
          </p:cNvSpPr>
          <p:nvPr>
            <p:ph type="body" idx="45" hasCustomPrompt="1"/>
          </p:nvPr>
        </p:nvSpPr>
        <p:spPr>
          <a:xfrm>
            <a:off x="480000" y="5581440"/>
            <a:ext cx="2616000" cy="432000"/>
          </a:xfrm>
        </p:spPr>
        <p:txBody>
          <a:bodyPr anchor="t"/>
          <a:lstStyle>
            <a:lvl1pPr marL="0" indent="0" rtl="0">
              <a:lnSpc>
                <a:spcPct val="100000"/>
              </a:lnSpc>
              <a:buFontTx/>
              <a:buNone/>
              <a:defRPr sz="1600" b="0"/>
            </a:lvl1pPr>
            <a:lvl2pPr marL="0" indent="0" algn="l" rtl="0">
              <a:lnSpc>
                <a:spcPct val="100000"/>
              </a:lnSpc>
              <a:buFontTx/>
              <a:buNone/>
              <a:defRPr sz="16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  <a:p>
            <a:pPr lvl="1"/>
            <a:endParaRPr lang="en-US" dirty="0" smtClean="0"/>
          </a:p>
        </p:txBody>
      </p:sp>
      <p:sp>
        <p:nvSpPr>
          <p:cNvPr id="18" name="Text Placeholder 6"/>
          <p:cNvSpPr>
            <a:spLocks noGrp="1"/>
          </p:cNvSpPr>
          <p:nvPr>
            <p:ph type="body" idx="46" hasCustomPrompt="1"/>
          </p:nvPr>
        </p:nvSpPr>
        <p:spPr>
          <a:xfrm>
            <a:off x="3288000" y="5581440"/>
            <a:ext cx="2616000" cy="432000"/>
          </a:xfrm>
        </p:spPr>
        <p:txBody>
          <a:bodyPr anchor="t"/>
          <a:lstStyle>
            <a:lvl1pPr marL="0" indent="0" rtl="0">
              <a:lnSpc>
                <a:spcPct val="100000"/>
              </a:lnSpc>
              <a:buFontTx/>
              <a:buNone/>
              <a:defRPr sz="1600" b="0"/>
            </a:lvl1pPr>
            <a:lvl2pPr marL="0" indent="0" algn="l" rtl="0">
              <a:lnSpc>
                <a:spcPct val="100000"/>
              </a:lnSpc>
              <a:buFontTx/>
              <a:buNone/>
              <a:defRPr sz="16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  <a:p>
            <a:pPr lvl="1"/>
            <a:endParaRPr lang="en-US" dirty="0" smtClean="0"/>
          </a:p>
        </p:txBody>
      </p:sp>
      <p:sp>
        <p:nvSpPr>
          <p:cNvPr id="20" name="Text Placeholder 7"/>
          <p:cNvSpPr>
            <a:spLocks noGrp="1"/>
          </p:cNvSpPr>
          <p:nvPr>
            <p:ph type="body" idx="47" hasCustomPrompt="1"/>
          </p:nvPr>
        </p:nvSpPr>
        <p:spPr>
          <a:xfrm>
            <a:off x="6096000" y="5581440"/>
            <a:ext cx="2616000" cy="432000"/>
          </a:xfrm>
        </p:spPr>
        <p:txBody>
          <a:bodyPr anchor="t"/>
          <a:lstStyle>
            <a:lvl1pPr marL="0" indent="0" rtl="0">
              <a:lnSpc>
                <a:spcPct val="100000"/>
              </a:lnSpc>
              <a:buFontTx/>
              <a:buNone/>
              <a:defRPr sz="1600" b="0"/>
            </a:lvl1pPr>
            <a:lvl2pPr marL="0" indent="0" algn="l" rtl="0">
              <a:lnSpc>
                <a:spcPct val="100000"/>
              </a:lnSpc>
              <a:buFontTx/>
              <a:buNone/>
              <a:defRPr sz="16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  <a:p>
            <a:pPr lvl="1"/>
            <a:endParaRPr lang="en-US" dirty="0" smtClean="0"/>
          </a:p>
        </p:txBody>
      </p:sp>
      <p:sp>
        <p:nvSpPr>
          <p:cNvPr id="22" name="Text Placeholder 8"/>
          <p:cNvSpPr>
            <a:spLocks noGrp="1"/>
          </p:cNvSpPr>
          <p:nvPr>
            <p:ph type="body" idx="48" hasCustomPrompt="1"/>
          </p:nvPr>
        </p:nvSpPr>
        <p:spPr>
          <a:xfrm>
            <a:off x="8904000" y="5581440"/>
            <a:ext cx="2616000" cy="432000"/>
          </a:xfrm>
        </p:spPr>
        <p:txBody>
          <a:bodyPr anchor="t"/>
          <a:lstStyle>
            <a:lvl1pPr marL="0" indent="0" rtl="0">
              <a:lnSpc>
                <a:spcPct val="100000"/>
              </a:lnSpc>
              <a:buFontTx/>
              <a:buNone/>
              <a:defRPr sz="1600" b="0"/>
            </a:lvl1pPr>
            <a:lvl2pPr marL="0" indent="0" algn="l" rtl="0">
              <a:lnSpc>
                <a:spcPct val="100000"/>
              </a:lnSpc>
              <a:buFontTx/>
              <a:buNone/>
              <a:defRPr sz="16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 smtClean="0"/>
              <a:t>Enter caption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  <a:p>
            <a:pPr lvl="1"/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CD0D-DA56-449E-8C07-65B1BF7EBCBA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" y="0"/>
            <a:ext cx="12180753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3423-4D65-4E59-8B07-F7CA232C4CDF}" type="datetime1">
              <a:rPr lang="de-DE" smtClean="0"/>
              <a:t>21.10.2016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80000" y="216000"/>
            <a:ext cx="8400000" cy="1620000"/>
          </a:xfrm>
        </p:spPr>
        <p:txBody>
          <a:bodyPr/>
          <a:lstStyle/>
          <a:p>
            <a:r>
              <a:rPr lang="en-US" dirty="0" smtClean="0"/>
              <a:t>Enter </a:t>
            </a:r>
            <a:r>
              <a:rPr lang="en-US" dirty="0" err="1" smtClean="0"/>
              <a:t>intertitle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(max. 3 lines)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3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5400000" cy="4680000"/>
          </a:xfrm>
        </p:spPr>
        <p:txBody>
          <a:bodyPr/>
          <a:lstStyle/>
          <a:p>
            <a:pPr lvl="0"/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20000" y="1368424"/>
            <a:ext cx="5400000" cy="4680000"/>
          </a:xfrm>
        </p:spPr>
        <p:txBody>
          <a:bodyPr/>
          <a:lstStyle/>
          <a:p>
            <a:pPr lvl="0"/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D520-0673-44CE-9810-8AE38983EE84}" type="datetime1">
              <a:rPr lang="de-DE" smtClean="0"/>
              <a:t>21.10.2016</a:t>
            </a:fld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06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8367" y="1944000"/>
            <a:ext cx="5400000" cy="4104000"/>
          </a:xfrm>
        </p:spPr>
        <p:txBody>
          <a:bodyPr/>
          <a:lstStyle/>
          <a:p>
            <a:pPr lvl="0"/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20000" y="1944000"/>
            <a:ext cx="5400000" cy="410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Enter text or define content via symbol in the middle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DEFF-29ED-44DC-B4B7-D209893008F3}" type="datetime1">
              <a:rPr lang="de-DE" smtClean="0"/>
              <a:t>21.10.2016</a:t>
            </a:fld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80000" y="1368000"/>
            <a:ext cx="5400000" cy="540000"/>
          </a:xfrm>
        </p:spPr>
        <p:txBody>
          <a:bodyPr wrap="square" anchor="b"/>
          <a:lstStyle>
            <a:lvl1pPr marL="0" indent="0">
              <a:lnSpc>
                <a:spcPct val="100000"/>
              </a:lnSpc>
              <a:buFontTx/>
              <a:buNone/>
              <a:defRPr b="1"/>
            </a:lvl1pPr>
          </a:lstStyle>
          <a:p>
            <a:pPr marL="0" lvl="0" indent="0"/>
            <a:r>
              <a:rPr lang="en-US" dirty="0" smtClean="0"/>
              <a:t>Enter subtitle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121017" y="1368000"/>
            <a:ext cx="5400000" cy="540000"/>
          </a:xfrm>
        </p:spPr>
        <p:txBody>
          <a:bodyPr wrap="square" anchor="b"/>
          <a:lstStyle>
            <a:lvl1pPr marL="0" indent="0">
              <a:lnSpc>
                <a:spcPct val="100000"/>
              </a:lnSpc>
              <a:buFontTx/>
              <a:buNone/>
              <a:defRPr b="1"/>
            </a:lvl1pPr>
          </a:lstStyle>
          <a:p>
            <a:pPr marL="0" lvl="0" indent="0"/>
            <a:r>
              <a:rPr lang="en-US" dirty="0" smtClean="0"/>
              <a:t>Enter subtitle</a:t>
            </a:r>
            <a:br>
              <a:rPr lang="en-US" dirty="0" smtClean="0"/>
            </a:br>
            <a:r>
              <a:rPr lang="en-US" dirty="0" smtClean="0"/>
              <a:t>(max. 2 lines)</a:t>
            </a:r>
          </a:p>
        </p:txBody>
      </p:sp>
    </p:spTree>
    <p:extLst>
      <p:ext uri="{BB962C8B-B14F-4D97-AF65-F5344CB8AC3E}">
        <p14:creationId xmlns:p14="http://schemas.microsoft.com/office/powerpoint/2010/main" val="68450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EF85-9D96-4939-978F-8E785366343D}" type="datetime1">
              <a:rPr lang="de-DE" smtClean="0"/>
              <a:t>21.10.2016</a:t>
            </a:fld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86BA-F4C1-4466-B31C-C9232764D356}" type="slidenum">
              <a:rPr lang="en-US" smtClean="0"/>
              <a:t>‹Nr.›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58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ABBA-9837-477E-8AA9-A40608009B2E}" type="datetime1">
              <a:rPr lang="de-DE" smtClean="0"/>
              <a:t>21.10.2016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86BA-F4C1-4466-B31C-C9232764D356}" type="slidenum">
              <a:rPr lang="en-US" smtClean="0"/>
              <a:t>‹Nr.›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6366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0000" y="1368000"/>
            <a:ext cx="7920000" cy="4680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Enter text (no picture)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4B3B-15E0-41D5-989D-9D218C799AB6}" type="datetime1">
              <a:rPr lang="de-DE" smtClean="0"/>
              <a:t>21.10.2016</a:t>
            </a:fld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R&amp;S®ARDRONIS_Introduction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640000" y="1368000"/>
            <a:ext cx="3552000" cy="46799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723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9201"/>
            <a:ext cx="12192000" cy="7598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216000"/>
            <a:ext cx="1104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1368000"/>
            <a:ext cx="110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6</a:t>
            </a:r>
          </a:p>
          <a:p>
            <a:pPr lvl="6"/>
            <a:r>
              <a:rPr lang="en-US" dirty="0" smtClean="0"/>
              <a:t>7</a:t>
            </a:r>
          </a:p>
          <a:p>
            <a:pPr lvl="7"/>
            <a:r>
              <a:rPr lang="en-US" dirty="0" smtClean="0"/>
              <a:t>8</a:t>
            </a:r>
          </a:p>
          <a:p>
            <a:pPr lvl="8"/>
            <a:r>
              <a:rPr lang="en-US" dirty="0" smtClean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56000" y="6478693"/>
            <a:ext cx="1056000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2E76440-E9E9-442C-85F8-F931028FE8F6}" type="datetime1">
              <a:rPr lang="de-DE" smtClean="0"/>
              <a:t>21.10.2016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60000" y="6478693"/>
            <a:ext cx="3840000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R&amp;S®ARDRONIS_Introduction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000" y="6478693"/>
            <a:ext cx="672000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7CB76AC-E5DF-427C-ABDC-2F4FBD8E4B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4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2000"/>
        </a:lnSpc>
        <a:spcBef>
          <a:spcPts val="0"/>
        </a:spcBef>
        <a:buSzPct val="110000"/>
        <a:buFont typeface="Arial Black" pitchFamily="34" charset="0"/>
        <a:buChar char="ı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1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3472"/>
            <a:ext cx="12192000" cy="7945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216000"/>
            <a:ext cx="1104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Enter slide title (max. 2 lines)</a:t>
            </a:r>
            <a:br>
              <a:rPr lang="en-US" dirty="0" smtClean="0"/>
            </a:br>
            <a:r>
              <a:rPr lang="en-US" dirty="0" smtClean="0"/>
              <a:t>The 2nd line may be black if reasonable</a:t>
            </a:r>
            <a:endParaRPr lang="en-US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480000" y="1368000"/>
            <a:ext cx="11040000" cy="464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enter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6</a:t>
            </a:r>
          </a:p>
          <a:p>
            <a:pPr lvl="6"/>
            <a:r>
              <a:rPr lang="en-US" dirty="0" smtClean="0"/>
              <a:t>7</a:t>
            </a:r>
          </a:p>
          <a:p>
            <a:pPr lvl="7"/>
            <a:r>
              <a:rPr lang="en-US" dirty="0" smtClean="0"/>
              <a:t>8</a:t>
            </a:r>
          </a:p>
          <a:p>
            <a:pPr lvl="8"/>
            <a:r>
              <a:rPr lang="en-US" dirty="0" smtClean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388800"/>
            <a:ext cx="1056000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fld id="{07E9CA08-9B7A-4D9B-8B1E-50C842FA899F}" type="datetime1">
              <a:rPr lang="de-DE" smtClean="0">
                <a:solidFill>
                  <a:srgbClr val="000000"/>
                </a:solidFill>
              </a:rPr>
              <a:t>21.10.2016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388800"/>
            <a:ext cx="3840000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R&amp;S®ARDRONIS_Introduction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0000" y="6388800"/>
            <a:ext cx="672000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fld id="{57CB76AC-E5DF-427C-ABDC-2F4FBD8E4B69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5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/>
  <p:txStyles>
    <p:titleStyle>
      <a:lvl1pPr algn="l" defTabSz="1219170" rtl="0" eaLnBrk="1" latinLnBrk="0" hangingPunct="1">
        <a:spcBef>
          <a:spcPct val="0"/>
        </a:spcBef>
        <a:buNone/>
        <a:defRPr sz="36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9994" indent="-239994" algn="l" defTabSz="1219170" rtl="0" eaLnBrk="1" latinLnBrk="0" hangingPunct="1">
        <a:lnSpc>
          <a:spcPct val="112000"/>
        </a:lnSpc>
        <a:spcBef>
          <a:spcPts val="0"/>
        </a:spcBef>
        <a:buSzPct val="105000"/>
        <a:buFont typeface="Arial Black" pitchFamily="34" charset="0"/>
        <a:buChar char="ı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239994" algn="l" defTabSz="121917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982" indent="-239994" algn="l" defTabSz="121917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59976" indent="-239994" algn="l" defTabSz="121917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99970" indent="-239994" algn="l" defTabSz="121917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964" indent="-239994" algn="l" defTabSz="121917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9958" indent="-239994" algn="l" defTabSz="121917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952" indent="-239994" algn="l" defTabSz="121917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59946" indent="-239994" algn="l" defTabSz="121917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80000" y="2520000"/>
            <a:ext cx="8400000" cy="1773096"/>
          </a:xfrm>
        </p:spPr>
        <p:txBody>
          <a:bodyPr/>
          <a:lstStyle/>
          <a:p>
            <a:r>
              <a:rPr lang="en-US" sz="1600" dirty="0" smtClean="0"/>
              <a:t>October 21</a:t>
            </a:r>
            <a:r>
              <a:rPr lang="en-US" sz="1600" baseline="30000" dirty="0" smtClean="0"/>
              <a:t>st </a:t>
            </a:r>
            <a:r>
              <a:rPr lang="en-US" sz="1600" dirty="0" smtClean="0"/>
              <a:t>2016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de-DE" sz="1600" dirty="0" smtClean="0">
                <a:solidFill>
                  <a:srgbClr val="000000"/>
                </a:solidFill>
                <a:ea typeface="ヒラギノ角ゴ Pro W3" charset="-128"/>
              </a:rPr>
              <a:t>Jens Kühne</a:t>
            </a:r>
            <a:endParaRPr lang="de-DE" sz="1600" dirty="0">
              <a:solidFill>
                <a:srgbClr val="000000"/>
              </a:solidFill>
              <a:ea typeface="ヒラギノ角ゴ Pro W3" charset="-128"/>
            </a:endParaRPr>
          </a:p>
          <a:p>
            <a:r>
              <a:rPr lang="de-DE" sz="1600" dirty="0" smtClean="0">
                <a:solidFill>
                  <a:srgbClr val="000000"/>
                </a:solidFill>
                <a:ea typeface="ヒラギノ角ゴ Pro W3" charset="-128"/>
              </a:rPr>
              <a:t>Technical Project Leader</a:t>
            </a:r>
            <a:endParaRPr lang="de-DE" sz="1600" dirty="0">
              <a:solidFill>
                <a:srgbClr val="000000"/>
              </a:solidFill>
              <a:ea typeface="ヒラギノ角ゴ Pro W3" charset="-128"/>
            </a:endParaRPr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R&amp;S</a:t>
            </a:r>
            <a:r>
              <a:rPr lang="en-US" baseline="30000" dirty="0"/>
              <a:t>®</a:t>
            </a:r>
            <a:r>
              <a:rPr lang="en-US" dirty="0"/>
              <a:t>ARDRONIS</a:t>
            </a:r>
            <a:br>
              <a:rPr lang="en-US" dirty="0"/>
            </a:br>
            <a:r>
              <a:rPr lang="en-US" sz="3200" b="1" u="sng" dirty="0"/>
              <a:t>A</a:t>
            </a:r>
            <a:r>
              <a:rPr lang="en-US" sz="3200" dirty="0"/>
              <a:t>utomatic </a:t>
            </a:r>
            <a:r>
              <a:rPr lang="en-US" sz="3200" b="1" u="sng" dirty="0"/>
              <a:t>R</a:t>
            </a:r>
            <a:r>
              <a:rPr lang="en-US" sz="3200" dirty="0"/>
              <a:t>adio-controlled </a:t>
            </a:r>
            <a:r>
              <a:rPr lang="en-US" sz="3200" b="1" u="sng" dirty="0"/>
              <a:t>Dron</a:t>
            </a:r>
            <a:r>
              <a:rPr lang="en-US" sz="3200" dirty="0"/>
              <a:t>e </a:t>
            </a:r>
            <a:r>
              <a:rPr lang="en-US" sz="3200" b="1" u="sng" dirty="0"/>
              <a:t>I</a:t>
            </a:r>
            <a:r>
              <a:rPr lang="en-US" sz="3200" dirty="0"/>
              <a:t>dentification </a:t>
            </a:r>
            <a:r>
              <a:rPr lang="en-US" sz="3200" b="1" u="sng" dirty="0"/>
              <a:t>S</a:t>
            </a:r>
            <a:r>
              <a:rPr lang="en-US" sz="3200" dirty="0"/>
              <a:t>olution</a:t>
            </a:r>
          </a:p>
        </p:txBody>
      </p:sp>
      <p:sp>
        <p:nvSpPr>
          <p:cNvPr id="5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47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736" y="905580"/>
            <a:ext cx="7033124" cy="519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16000"/>
            <a:ext cx="11736680" cy="1080000"/>
          </a:xfrm>
        </p:spPr>
        <p:txBody>
          <a:bodyPr/>
          <a:lstStyle/>
          <a:p>
            <a:r>
              <a:rPr lang="en-US" dirty="0">
                <a:solidFill>
                  <a:srgbClr val="165F9A"/>
                </a:solidFill>
              </a:rPr>
              <a:t>R&amp;S</a:t>
            </a:r>
            <a:r>
              <a:rPr lang="en-US" baseline="30000" dirty="0">
                <a:solidFill>
                  <a:srgbClr val="165F9A"/>
                </a:solidFill>
              </a:rPr>
              <a:t>®</a:t>
            </a:r>
            <a:r>
              <a:rPr lang="en-US" dirty="0">
                <a:solidFill>
                  <a:srgbClr val="165F9A"/>
                </a:solidFill>
              </a:rPr>
              <a:t>ARDRONIS - </a:t>
            </a:r>
            <a:r>
              <a:rPr lang="en-US" sz="3200" b="1" dirty="0">
                <a:solidFill>
                  <a:srgbClr val="165F9A"/>
                </a:solidFill>
              </a:rPr>
              <a:t>A</a:t>
            </a:r>
            <a:r>
              <a:rPr lang="en-US" sz="3200" dirty="0">
                <a:solidFill>
                  <a:srgbClr val="165F9A"/>
                </a:solidFill>
              </a:rPr>
              <a:t>utomatic </a:t>
            </a:r>
            <a:r>
              <a:rPr lang="en-US" sz="3200" b="1" dirty="0">
                <a:solidFill>
                  <a:srgbClr val="165F9A"/>
                </a:solidFill>
              </a:rPr>
              <a:t>R</a:t>
            </a:r>
            <a:r>
              <a:rPr lang="en-US" sz="3200" dirty="0">
                <a:solidFill>
                  <a:srgbClr val="165F9A"/>
                </a:solidFill>
              </a:rPr>
              <a:t>adio-Controlled </a:t>
            </a:r>
            <a:r>
              <a:rPr lang="en-US" sz="3200" b="1" dirty="0">
                <a:solidFill>
                  <a:srgbClr val="165F9A"/>
                </a:solidFill>
              </a:rPr>
              <a:t>Dron</a:t>
            </a:r>
            <a:r>
              <a:rPr lang="en-US" sz="3200" dirty="0">
                <a:solidFill>
                  <a:srgbClr val="165F9A"/>
                </a:solidFill>
              </a:rPr>
              <a:t>e </a:t>
            </a:r>
            <a:r>
              <a:rPr lang="en-US" sz="3200" b="1" dirty="0">
                <a:solidFill>
                  <a:srgbClr val="165F9A"/>
                </a:solidFill>
              </a:rPr>
              <a:t>I</a:t>
            </a:r>
            <a:r>
              <a:rPr lang="en-US" sz="3200" dirty="0">
                <a:solidFill>
                  <a:srgbClr val="165F9A"/>
                </a:solidFill>
              </a:rPr>
              <a:t>dentification </a:t>
            </a:r>
            <a:r>
              <a:rPr lang="en-US" sz="3200" b="1" dirty="0">
                <a:solidFill>
                  <a:srgbClr val="165F9A"/>
                </a:solidFill>
              </a:rPr>
              <a:t>S</a:t>
            </a:r>
            <a:r>
              <a:rPr lang="en-US" sz="3200" dirty="0">
                <a:solidFill>
                  <a:srgbClr val="165F9A"/>
                </a:solidFill>
              </a:rPr>
              <a:t>olution</a:t>
            </a:r>
            <a:r>
              <a:rPr lang="en-US" dirty="0">
                <a:solidFill>
                  <a:srgbClr val="165F9A"/>
                </a:solidFill>
              </a:rPr>
              <a:t/>
            </a:r>
            <a:br>
              <a:rPr lang="en-US" dirty="0">
                <a:solidFill>
                  <a:srgbClr val="165F9A"/>
                </a:solidFill>
              </a:rPr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10</a:t>
            </a:fld>
            <a:endParaRPr lang="en-US" dirty="0"/>
          </a:p>
        </p:txBody>
      </p:sp>
      <p:sp>
        <p:nvSpPr>
          <p:cNvPr id="40" name="Isosceles Triangle 39"/>
          <p:cNvSpPr/>
          <p:nvPr/>
        </p:nvSpPr>
        <p:spPr>
          <a:xfrm rot="16200000" flipV="1">
            <a:off x="2093982" y="2008584"/>
            <a:ext cx="4283264" cy="3000692"/>
          </a:xfrm>
          <a:prstGeom prst="triangle">
            <a:avLst>
              <a:gd name="adj" fmla="val 51199"/>
            </a:avLst>
          </a:prstGeom>
          <a:noFill/>
          <a:ln w="762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974" y="2516772"/>
            <a:ext cx="2808312" cy="1984316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3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22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Preservation of Evidences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tx1"/>
                </a:solidFill>
              </a:rPr>
              <a:t>Key </a:t>
            </a:r>
            <a:r>
              <a:rPr lang="en-US" dirty="0">
                <a:solidFill>
                  <a:schemeClr val="tx1"/>
                </a:solidFill>
              </a:rPr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368000"/>
            <a:ext cx="6696120" cy="4680000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/>
              <a:t>recording (an automatic smart-recording solution</a:t>
            </a:r>
            <a:r>
              <a:rPr lang="en-US" dirty="0" smtClean="0"/>
              <a:t>)</a:t>
            </a:r>
            <a:r>
              <a:rPr lang="en-US" dirty="0"/>
              <a:t> that allowing the collection of </a:t>
            </a:r>
            <a:r>
              <a:rPr lang="en-US" dirty="0" smtClean="0"/>
              <a:t>evidences:</a:t>
            </a:r>
          </a:p>
          <a:p>
            <a:pPr lvl="1"/>
            <a:r>
              <a:rPr lang="en-US" sz="1600" dirty="0" smtClean="0"/>
              <a:t>Recording </a:t>
            </a:r>
            <a:r>
              <a:rPr lang="en-US" sz="1600" dirty="0"/>
              <a:t>of </a:t>
            </a:r>
            <a:r>
              <a:rPr lang="en-US" sz="1600" dirty="0" smtClean="0"/>
              <a:t>received drone up- and downlinks</a:t>
            </a:r>
            <a:endParaRPr lang="en-US" sz="1600" dirty="0"/>
          </a:p>
          <a:p>
            <a:pPr lvl="1"/>
            <a:r>
              <a:rPr lang="en-US" sz="1600" dirty="0" smtClean="0"/>
              <a:t>Recording of event log files</a:t>
            </a:r>
          </a:p>
          <a:p>
            <a:pPr lvl="1"/>
            <a:r>
              <a:rPr lang="en-US" sz="1600" dirty="0" smtClean="0"/>
              <a:t>Recording of video </a:t>
            </a:r>
            <a:r>
              <a:rPr lang="en-US" sz="1600" dirty="0" err="1" smtClean="0"/>
              <a:t>datastreams</a:t>
            </a:r>
            <a:endParaRPr lang="en-US" sz="1600" dirty="0" smtClean="0"/>
          </a:p>
          <a:p>
            <a:pPr lvl="1"/>
            <a:endParaRPr lang="en-US" sz="800" dirty="0" smtClean="0"/>
          </a:p>
          <a:p>
            <a:r>
              <a:rPr lang="en-US" dirty="0" smtClean="0"/>
              <a:t>Optional </a:t>
            </a:r>
            <a:r>
              <a:rPr lang="en-US" dirty="0" err="1" smtClean="0"/>
              <a:t>postprocessing</a:t>
            </a:r>
            <a:r>
              <a:rPr lang="en-US" dirty="0" smtClean="0"/>
              <a:t>:</a:t>
            </a:r>
          </a:p>
          <a:p>
            <a:pPr lvl="1"/>
            <a:r>
              <a:rPr lang="en-US" sz="1600" dirty="0" smtClean="0"/>
              <a:t>Detailed </a:t>
            </a:r>
            <a:r>
              <a:rPr lang="en-US" sz="1600" dirty="0"/>
              <a:t>technical analysis of the remote control </a:t>
            </a:r>
            <a:r>
              <a:rPr lang="en-US" sz="1600" dirty="0" smtClean="0"/>
              <a:t>used, after identification </a:t>
            </a:r>
            <a:r>
              <a:rPr lang="en-US" sz="1600" dirty="0"/>
              <a:t>of the radio </a:t>
            </a:r>
            <a:r>
              <a:rPr lang="en-US" sz="1600" dirty="0" smtClean="0"/>
              <a:t>events</a:t>
            </a:r>
          </a:p>
          <a:p>
            <a:pPr lvl="1"/>
            <a:endParaRPr lang="en-US" sz="800" dirty="0" smtClean="0"/>
          </a:p>
          <a:p>
            <a:endParaRPr lang="en-US" sz="800" dirty="0"/>
          </a:p>
          <a:p>
            <a:endParaRPr lang="en-US" dirty="0"/>
          </a:p>
          <a:p>
            <a:pPr lvl="0"/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1556792"/>
            <a:ext cx="4680520" cy="3434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136" y="4437112"/>
            <a:ext cx="1461516" cy="1506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16280" y="5507588"/>
            <a:ext cx="304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Collection </a:t>
            </a:r>
            <a:r>
              <a:rPr lang="en-US" dirty="0" smtClean="0"/>
              <a:t>of</a:t>
            </a:r>
            <a:r>
              <a:rPr lang="de-DE" dirty="0" smtClean="0"/>
              <a:t> </a:t>
            </a:r>
            <a:r>
              <a:rPr lang="en-US" dirty="0" smtClean="0"/>
              <a:t>evidences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4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0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736" y="905580"/>
            <a:ext cx="7033124" cy="519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16000"/>
            <a:ext cx="11712000" cy="1080000"/>
          </a:xfrm>
        </p:spPr>
        <p:txBody>
          <a:bodyPr/>
          <a:lstStyle/>
          <a:p>
            <a:r>
              <a:rPr lang="en-US" dirty="0">
                <a:solidFill>
                  <a:srgbClr val="165F9A"/>
                </a:solidFill>
              </a:rPr>
              <a:t>R&amp;S</a:t>
            </a:r>
            <a:r>
              <a:rPr lang="en-US" baseline="30000" dirty="0">
                <a:solidFill>
                  <a:srgbClr val="165F9A"/>
                </a:solidFill>
              </a:rPr>
              <a:t>®</a:t>
            </a:r>
            <a:r>
              <a:rPr lang="en-US" dirty="0">
                <a:solidFill>
                  <a:srgbClr val="165F9A"/>
                </a:solidFill>
              </a:rPr>
              <a:t>ARDRONIS - </a:t>
            </a:r>
            <a:r>
              <a:rPr lang="en-US" sz="3200" b="1" dirty="0">
                <a:solidFill>
                  <a:srgbClr val="165F9A"/>
                </a:solidFill>
              </a:rPr>
              <a:t>A</a:t>
            </a:r>
            <a:r>
              <a:rPr lang="en-US" sz="3200" dirty="0">
                <a:solidFill>
                  <a:srgbClr val="165F9A"/>
                </a:solidFill>
              </a:rPr>
              <a:t>utomatic </a:t>
            </a:r>
            <a:r>
              <a:rPr lang="en-US" sz="3200" b="1" dirty="0">
                <a:solidFill>
                  <a:srgbClr val="165F9A"/>
                </a:solidFill>
              </a:rPr>
              <a:t>R</a:t>
            </a:r>
            <a:r>
              <a:rPr lang="en-US" sz="3200" dirty="0">
                <a:solidFill>
                  <a:srgbClr val="165F9A"/>
                </a:solidFill>
              </a:rPr>
              <a:t>adio-Controlled </a:t>
            </a:r>
            <a:r>
              <a:rPr lang="en-US" sz="3200" b="1" dirty="0">
                <a:solidFill>
                  <a:srgbClr val="165F9A"/>
                </a:solidFill>
              </a:rPr>
              <a:t>Dron</a:t>
            </a:r>
            <a:r>
              <a:rPr lang="en-US" sz="3200" dirty="0">
                <a:solidFill>
                  <a:srgbClr val="165F9A"/>
                </a:solidFill>
              </a:rPr>
              <a:t>e </a:t>
            </a:r>
            <a:r>
              <a:rPr lang="en-US" sz="3200" b="1" dirty="0">
                <a:solidFill>
                  <a:srgbClr val="165F9A"/>
                </a:solidFill>
              </a:rPr>
              <a:t>I</a:t>
            </a:r>
            <a:r>
              <a:rPr lang="en-US" sz="3200" dirty="0">
                <a:solidFill>
                  <a:srgbClr val="165F9A"/>
                </a:solidFill>
              </a:rPr>
              <a:t>dentification </a:t>
            </a:r>
            <a:r>
              <a:rPr lang="en-US" sz="3200" b="1" dirty="0">
                <a:solidFill>
                  <a:srgbClr val="165F9A"/>
                </a:solidFill>
              </a:rPr>
              <a:t>S</a:t>
            </a:r>
            <a:r>
              <a:rPr lang="en-US" sz="3200" dirty="0">
                <a:solidFill>
                  <a:srgbClr val="165F9A"/>
                </a:solidFill>
              </a:rPr>
              <a:t>olution</a:t>
            </a:r>
            <a:r>
              <a:rPr lang="en-US" dirty="0">
                <a:solidFill>
                  <a:srgbClr val="165F9A"/>
                </a:solidFill>
              </a:rPr>
              <a:t/>
            </a:r>
            <a:br>
              <a:rPr lang="en-US" dirty="0">
                <a:solidFill>
                  <a:srgbClr val="165F9A"/>
                </a:solidFill>
              </a:rPr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12</a:t>
            </a:fld>
            <a:endParaRPr lang="en-US" dirty="0"/>
          </a:p>
        </p:txBody>
      </p:sp>
      <p:sp>
        <p:nvSpPr>
          <p:cNvPr id="40" name="Isosceles Triangle 39"/>
          <p:cNvSpPr/>
          <p:nvPr/>
        </p:nvSpPr>
        <p:spPr>
          <a:xfrm rot="16200000">
            <a:off x="5214507" y="1971441"/>
            <a:ext cx="4211259" cy="3024336"/>
          </a:xfrm>
          <a:prstGeom prst="triangle">
            <a:avLst>
              <a:gd name="adj" fmla="val 49194"/>
            </a:avLst>
          </a:prstGeom>
          <a:noFill/>
          <a:ln w="762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974" y="2516772"/>
            <a:ext cx="2808312" cy="1984316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3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7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Open Interface, </a:t>
            </a:r>
            <a:r>
              <a:rPr lang="en-US" dirty="0"/>
              <a:t>Extendable </a:t>
            </a:r>
            <a:r>
              <a:rPr lang="en-US" dirty="0" smtClean="0"/>
              <a:t>Threat Library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tx1"/>
                </a:solidFill>
              </a:rPr>
              <a:t>Key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368000"/>
            <a:ext cx="6048048" cy="4680000"/>
          </a:xfrm>
        </p:spPr>
        <p:txBody>
          <a:bodyPr/>
          <a:lstStyle/>
          <a:p>
            <a:pPr lvl="1"/>
            <a:endParaRPr lang="de-DE" sz="1600" dirty="0"/>
          </a:p>
          <a:p>
            <a:pPr lvl="0"/>
            <a:r>
              <a:rPr lang="en-US" dirty="0"/>
              <a:t>Open Interface, customizable and </a:t>
            </a:r>
            <a:r>
              <a:rPr lang="en-US" dirty="0" smtClean="0"/>
              <a:t>interoperable</a:t>
            </a:r>
            <a:endParaRPr lang="en-US" dirty="0"/>
          </a:p>
          <a:p>
            <a:pPr lvl="1"/>
            <a:r>
              <a:rPr lang="en-US" sz="1600" dirty="0"/>
              <a:t>Open interfaces - XML interface provides opportunity for integration into 3rd party </a:t>
            </a:r>
            <a:r>
              <a:rPr lang="en-US" sz="1600" dirty="0" smtClean="0"/>
              <a:t>solution </a:t>
            </a:r>
          </a:p>
          <a:p>
            <a:pPr lvl="1"/>
            <a:r>
              <a:rPr lang="en-US" sz="1600" dirty="0" smtClean="0"/>
              <a:t>User can integrate ARDRONIS into larger systems, e.g. including Radar-sensors, cameras, </a:t>
            </a:r>
            <a:r>
              <a:rPr lang="en-US" sz="1600" dirty="0" err="1" smtClean="0"/>
              <a:t>etc</a:t>
            </a:r>
            <a:r>
              <a:rPr lang="en-US" sz="1600" dirty="0" smtClean="0"/>
              <a:t>…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Extendable database/ threat library</a:t>
            </a:r>
          </a:p>
          <a:p>
            <a:pPr lvl="1"/>
            <a:r>
              <a:rPr lang="en-US" sz="1600" dirty="0"/>
              <a:t>The profile library of remote control is constantly </a:t>
            </a:r>
            <a:r>
              <a:rPr lang="en-US" sz="1600" dirty="0" smtClean="0"/>
              <a:t>extended by R&amp;S</a:t>
            </a:r>
            <a:endParaRPr lang="en-US" sz="1600" dirty="0"/>
          </a:p>
          <a:p>
            <a:pPr lvl="1"/>
            <a:r>
              <a:rPr lang="en-US" sz="1600" dirty="0"/>
              <a:t>The library can also easily be extended by the </a:t>
            </a:r>
            <a:r>
              <a:rPr lang="en-US" sz="1600" dirty="0" smtClean="0"/>
              <a:t>operator</a:t>
            </a:r>
            <a:endParaRPr lang="en-US" sz="1600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9" name="Gruppieren 2"/>
          <p:cNvGrpSpPr/>
          <p:nvPr/>
        </p:nvGrpSpPr>
        <p:grpSpPr>
          <a:xfrm>
            <a:off x="7587942" y="2708920"/>
            <a:ext cx="2870698" cy="2605533"/>
            <a:chOff x="463796" y="3376339"/>
            <a:chExt cx="2870698" cy="2605533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463797" y="3376339"/>
              <a:ext cx="2109353" cy="2071547"/>
              <a:chOff x="1824" y="1091"/>
              <a:chExt cx="2834" cy="2391"/>
            </a:xfrm>
          </p:grpSpPr>
          <p:sp>
            <p:nvSpPr>
              <p:cNvPr id="18" name="Puzzle2"/>
              <p:cNvSpPr>
                <a:spLocks noEditPoints="1" noChangeArrowheads="1"/>
              </p:cNvSpPr>
              <p:nvPr/>
            </p:nvSpPr>
            <p:spPr bwMode="auto">
              <a:xfrm>
                <a:off x="2880" y="1736"/>
                <a:ext cx="1778" cy="1379"/>
              </a:xfrm>
              <a:custGeom>
                <a:avLst/>
                <a:gdLst>
                  <a:gd name="T0" fmla="*/ 11 w 21600"/>
                  <a:gd name="T1" fmla="*/ 13386 h 21600"/>
                  <a:gd name="T2" fmla="*/ 4202 w 21600"/>
                  <a:gd name="T3" fmla="*/ 21161 h 21600"/>
                  <a:gd name="T4" fmla="*/ 10400 w 21600"/>
                  <a:gd name="T5" fmla="*/ 13909 h 21600"/>
                  <a:gd name="T6" fmla="*/ 16821 w 21600"/>
                  <a:gd name="T7" fmla="*/ 21190 h 21600"/>
                  <a:gd name="T8" fmla="*/ 21600 w 21600"/>
                  <a:gd name="T9" fmla="*/ 15083 h 21600"/>
                  <a:gd name="T10" fmla="*/ 16889 w 21600"/>
                  <a:gd name="T11" fmla="*/ 5739 h 21600"/>
                  <a:gd name="T12" fmla="*/ 10800 w 21600"/>
                  <a:gd name="T13" fmla="*/ 28 h 21600"/>
                  <a:gd name="T14" fmla="*/ 4202 w 21600"/>
                  <a:gd name="T15" fmla="*/ 5894 h 21600"/>
                  <a:gd name="T16" fmla="*/ 5388 w 21600"/>
                  <a:gd name="T17" fmla="*/ 6742 h 21600"/>
                  <a:gd name="T18" fmla="*/ 16177 w 21600"/>
                  <a:gd name="T19" fmla="*/ 2044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4247" y="12354"/>
                    </a:moveTo>
                    <a:lnTo>
                      <a:pt x="4134" y="12468"/>
                    </a:lnTo>
                    <a:lnTo>
                      <a:pt x="4010" y="12581"/>
                    </a:lnTo>
                    <a:lnTo>
                      <a:pt x="3897" y="12637"/>
                    </a:lnTo>
                    <a:lnTo>
                      <a:pt x="3773" y="12694"/>
                    </a:lnTo>
                    <a:lnTo>
                      <a:pt x="3637" y="12694"/>
                    </a:lnTo>
                    <a:lnTo>
                      <a:pt x="3524" y="12694"/>
                    </a:lnTo>
                    <a:lnTo>
                      <a:pt x="3400" y="12665"/>
                    </a:lnTo>
                    <a:lnTo>
                      <a:pt x="3287" y="12609"/>
                    </a:lnTo>
                    <a:lnTo>
                      <a:pt x="3027" y="12496"/>
                    </a:lnTo>
                    <a:lnTo>
                      <a:pt x="2790" y="12340"/>
                    </a:lnTo>
                    <a:lnTo>
                      <a:pt x="2530" y="12142"/>
                    </a:lnTo>
                    <a:lnTo>
                      <a:pt x="2293" y="11987"/>
                    </a:lnTo>
                    <a:lnTo>
                      <a:pt x="2033" y="11817"/>
                    </a:lnTo>
                    <a:lnTo>
                      <a:pt x="1773" y="11676"/>
                    </a:lnTo>
                    <a:lnTo>
                      <a:pt x="1638" y="11662"/>
                    </a:lnTo>
                    <a:lnTo>
                      <a:pt x="1513" y="11634"/>
                    </a:lnTo>
                    <a:lnTo>
                      <a:pt x="1378" y="11634"/>
                    </a:lnTo>
                    <a:lnTo>
                      <a:pt x="1253" y="11634"/>
                    </a:lnTo>
                    <a:lnTo>
                      <a:pt x="1118" y="11662"/>
                    </a:lnTo>
                    <a:lnTo>
                      <a:pt x="971" y="11732"/>
                    </a:lnTo>
                    <a:lnTo>
                      <a:pt x="835" y="11817"/>
                    </a:lnTo>
                    <a:lnTo>
                      <a:pt x="711" y="11959"/>
                    </a:lnTo>
                    <a:lnTo>
                      <a:pt x="553" y="12086"/>
                    </a:lnTo>
                    <a:lnTo>
                      <a:pt x="429" y="12284"/>
                    </a:lnTo>
                    <a:lnTo>
                      <a:pt x="271" y="12524"/>
                    </a:lnTo>
                    <a:lnTo>
                      <a:pt x="146" y="12793"/>
                    </a:lnTo>
                    <a:lnTo>
                      <a:pt x="79" y="12962"/>
                    </a:lnTo>
                    <a:lnTo>
                      <a:pt x="33" y="13146"/>
                    </a:lnTo>
                    <a:lnTo>
                      <a:pt x="11" y="13386"/>
                    </a:lnTo>
                    <a:lnTo>
                      <a:pt x="11" y="13641"/>
                    </a:lnTo>
                    <a:lnTo>
                      <a:pt x="33" y="13881"/>
                    </a:lnTo>
                    <a:lnTo>
                      <a:pt x="101" y="14150"/>
                    </a:lnTo>
                    <a:lnTo>
                      <a:pt x="192" y="14404"/>
                    </a:lnTo>
                    <a:lnTo>
                      <a:pt x="293" y="14645"/>
                    </a:lnTo>
                    <a:lnTo>
                      <a:pt x="451" y="14857"/>
                    </a:lnTo>
                    <a:lnTo>
                      <a:pt x="621" y="15054"/>
                    </a:lnTo>
                    <a:lnTo>
                      <a:pt x="734" y="15125"/>
                    </a:lnTo>
                    <a:lnTo>
                      <a:pt x="835" y="15210"/>
                    </a:lnTo>
                    <a:lnTo>
                      <a:pt x="948" y="15267"/>
                    </a:lnTo>
                    <a:lnTo>
                      <a:pt x="1084" y="15323"/>
                    </a:lnTo>
                    <a:lnTo>
                      <a:pt x="1208" y="15351"/>
                    </a:lnTo>
                    <a:lnTo>
                      <a:pt x="1355" y="15380"/>
                    </a:lnTo>
                    <a:lnTo>
                      <a:pt x="1513" y="15380"/>
                    </a:lnTo>
                    <a:lnTo>
                      <a:pt x="1683" y="15380"/>
                    </a:lnTo>
                    <a:lnTo>
                      <a:pt x="1864" y="15351"/>
                    </a:lnTo>
                    <a:lnTo>
                      <a:pt x="2033" y="15323"/>
                    </a:lnTo>
                    <a:lnTo>
                      <a:pt x="2225" y="15238"/>
                    </a:lnTo>
                    <a:lnTo>
                      <a:pt x="2428" y="15153"/>
                    </a:lnTo>
                    <a:lnTo>
                      <a:pt x="2745" y="15026"/>
                    </a:lnTo>
                    <a:lnTo>
                      <a:pt x="3005" y="14913"/>
                    </a:lnTo>
                    <a:lnTo>
                      <a:pt x="3264" y="14828"/>
                    </a:lnTo>
                    <a:lnTo>
                      <a:pt x="3513" y="14800"/>
                    </a:lnTo>
                    <a:lnTo>
                      <a:pt x="3615" y="14828"/>
                    </a:lnTo>
                    <a:lnTo>
                      <a:pt x="3728" y="14857"/>
                    </a:lnTo>
                    <a:lnTo>
                      <a:pt x="3807" y="14913"/>
                    </a:lnTo>
                    <a:lnTo>
                      <a:pt x="3920" y="14998"/>
                    </a:lnTo>
                    <a:lnTo>
                      <a:pt x="4010" y="15097"/>
                    </a:lnTo>
                    <a:lnTo>
                      <a:pt x="4089" y="15238"/>
                    </a:lnTo>
                    <a:lnTo>
                      <a:pt x="4179" y="15408"/>
                    </a:lnTo>
                    <a:lnTo>
                      <a:pt x="4247" y="15620"/>
                    </a:lnTo>
                    <a:lnTo>
                      <a:pt x="4326" y="15860"/>
                    </a:lnTo>
                    <a:lnTo>
                      <a:pt x="4394" y="16129"/>
                    </a:lnTo>
                    <a:lnTo>
                      <a:pt x="4439" y="16440"/>
                    </a:lnTo>
                    <a:lnTo>
                      <a:pt x="4507" y="16737"/>
                    </a:lnTo>
                    <a:lnTo>
                      <a:pt x="4552" y="17090"/>
                    </a:lnTo>
                    <a:lnTo>
                      <a:pt x="4575" y="17443"/>
                    </a:lnTo>
                    <a:lnTo>
                      <a:pt x="4586" y="17825"/>
                    </a:lnTo>
                    <a:lnTo>
                      <a:pt x="4586" y="18193"/>
                    </a:lnTo>
                    <a:lnTo>
                      <a:pt x="4586" y="18574"/>
                    </a:lnTo>
                    <a:lnTo>
                      <a:pt x="4586" y="18984"/>
                    </a:lnTo>
                    <a:lnTo>
                      <a:pt x="4552" y="19366"/>
                    </a:lnTo>
                    <a:lnTo>
                      <a:pt x="4507" y="19748"/>
                    </a:lnTo>
                    <a:lnTo>
                      <a:pt x="4462" y="20129"/>
                    </a:lnTo>
                    <a:lnTo>
                      <a:pt x="4371" y="20483"/>
                    </a:lnTo>
                    <a:lnTo>
                      <a:pt x="4292" y="20836"/>
                    </a:lnTo>
                    <a:lnTo>
                      <a:pt x="4202" y="21161"/>
                    </a:lnTo>
                    <a:lnTo>
                      <a:pt x="4744" y="21161"/>
                    </a:lnTo>
                    <a:lnTo>
                      <a:pt x="5264" y="21161"/>
                    </a:lnTo>
                    <a:lnTo>
                      <a:pt x="5784" y="21161"/>
                    </a:lnTo>
                    <a:lnTo>
                      <a:pt x="6235" y="21161"/>
                    </a:lnTo>
                    <a:lnTo>
                      <a:pt x="6676" y="21161"/>
                    </a:lnTo>
                    <a:lnTo>
                      <a:pt x="7060" y="21161"/>
                    </a:lnTo>
                    <a:lnTo>
                      <a:pt x="7410" y="21161"/>
                    </a:lnTo>
                    <a:lnTo>
                      <a:pt x="7670" y="21161"/>
                    </a:lnTo>
                    <a:lnTo>
                      <a:pt x="8020" y="21020"/>
                    </a:lnTo>
                    <a:lnTo>
                      <a:pt x="8303" y="20893"/>
                    </a:lnTo>
                    <a:lnTo>
                      <a:pt x="8563" y="20695"/>
                    </a:lnTo>
                    <a:lnTo>
                      <a:pt x="8800" y="20511"/>
                    </a:lnTo>
                    <a:lnTo>
                      <a:pt x="8969" y="20285"/>
                    </a:lnTo>
                    <a:lnTo>
                      <a:pt x="9150" y="20045"/>
                    </a:lnTo>
                    <a:lnTo>
                      <a:pt x="9252" y="19804"/>
                    </a:lnTo>
                    <a:lnTo>
                      <a:pt x="9342" y="19550"/>
                    </a:lnTo>
                    <a:lnTo>
                      <a:pt x="9410" y="19281"/>
                    </a:lnTo>
                    <a:lnTo>
                      <a:pt x="9433" y="19013"/>
                    </a:lnTo>
                    <a:lnTo>
                      <a:pt x="9433" y="18744"/>
                    </a:lnTo>
                    <a:lnTo>
                      <a:pt x="9387" y="18504"/>
                    </a:lnTo>
                    <a:lnTo>
                      <a:pt x="9320" y="18221"/>
                    </a:lnTo>
                    <a:lnTo>
                      <a:pt x="9207" y="17981"/>
                    </a:lnTo>
                    <a:lnTo>
                      <a:pt x="9105" y="17740"/>
                    </a:lnTo>
                    <a:lnTo>
                      <a:pt x="8924" y="17514"/>
                    </a:lnTo>
                    <a:lnTo>
                      <a:pt x="8777" y="17274"/>
                    </a:lnTo>
                    <a:lnTo>
                      <a:pt x="8642" y="17034"/>
                    </a:lnTo>
                    <a:lnTo>
                      <a:pt x="8563" y="16765"/>
                    </a:lnTo>
                    <a:lnTo>
                      <a:pt x="8472" y="16468"/>
                    </a:lnTo>
                    <a:lnTo>
                      <a:pt x="8450" y="16157"/>
                    </a:lnTo>
                    <a:lnTo>
                      <a:pt x="8450" y="15860"/>
                    </a:lnTo>
                    <a:lnTo>
                      <a:pt x="8472" y="15563"/>
                    </a:lnTo>
                    <a:lnTo>
                      <a:pt x="8540" y="15267"/>
                    </a:lnTo>
                    <a:lnTo>
                      <a:pt x="8642" y="14998"/>
                    </a:lnTo>
                    <a:lnTo>
                      <a:pt x="8777" y="14729"/>
                    </a:lnTo>
                    <a:lnTo>
                      <a:pt x="8868" y="14616"/>
                    </a:lnTo>
                    <a:lnTo>
                      <a:pt x="8969" y="14475"/>
                    </a:lnTo>
                    <a:lnTo>
                      <a:pt x="9060" y="14376"/>
                    </a:lnTo>
                    <a:lnTo>
                      <a:pt x="9184" y="14291"/>
                    </a:lnTo>
                    <a:lnTo>
                      <a:pt x="9297" y="14206"/>
                    </a:lnTo>
                    <a:lnTo>
                      <a:pt x="9433" y="14121"/>
                    </a:lnTo>
                    <a:lnTo>
                      <a:pt x="9579" y="14051"/>
                    </a:lnTo>
                    <a:lnTo>
                      <a:pt x="9726" y="13994"/>
                    </a:lnTo>
                    <a:lnTo>
                      <a:pt x="9884" y="13938"/>
                    </a:lnTo>
                    <a:lnTo>
                      <a:pt x="10054" y="13909"/>
                    </a:lnTo>
                    <a:lnTo>
                      <a:pt x="10257" y="13881"/>
                    </a:lnTo>
                    <a:lnTo>
                      <a:pt x="10449" y="13881"/>
                    </a:lnTo>
                    <a:lnTo>
                      <a:pt x="10664" y="13881"/>
                    </a:lnTo>
                    <a:lnTo>
                      <a:pt x="10856" y="13909"/>
                    </a:lnTo>
                    <a:lnTo>
                      <a:pt x="11037" y="13966"/>
                    </a:lnTo>
                    <a:lnTo>
                      <a:pt x="11206" y="14023"/>
                    </a:lnTo>
                    <a:lnTo>
                      <a:pt x="11353" y="14093"/>
                    </a:lnTo>
                    <a:lnTo>
                      <a:pt x="11511" y="14178"/>
                    </a:lnTo>
                    <a:lnTo>
                      <a:pt x="11635" y="14263"/>
                    </a:lnTo>
                    <a:lnTo>
                      <a:pt x="11748" y="14376"/>
                    </a:lnTo>
                    <a:lnTo>
                      <a:pt x="11861" y="14475"/>
                    </a:lnTo>
                    <a:lnTo>
                      <a:pt x="11941" y="14616"/>
                    </a:lnTo>
                    <a:lnTo>
                      <a:pt x="12031" y="14758"/>
                    </a:lnTo>
                    <a:lnTo>
                      <a:pt x="12099" y="14885"/>
                    </a:lnTo>
                    <a:lnTo>
                      <a:pt x="12200" y="15210"/>
                    </a:lnTo>
                    <a:lnTo>
                      <a:pt x="12268" y="15507"/>
                    </a:lnTo>
                    <a:lnTo>
                      <a:pt x="12291" y="15832"/>
                    </a:lnTo>
                    <a:lnTo>
                      <a:pt x="12291" y="16157"/>
                    </a:lnTo>
                    <a:lnTo>
                      <a:pt x="12246" y="16482"/>
                    </a:lnTo>
                    <a:lnTo>
                      <a:pt x="12178" y="16807"/>
                    </a:lnTo>
                    <a:lnTo>
                      <a:pt x="12099" y="17090"/>
                    </a:lnTo>
                    <a:lnTo>
                      <a:pt x="12008" y="17330"/>
                    </a:lnTo>
                    <a:lnTo>
                      <a:pt x="11884" y="17542"/>
                    </a:lnTo>
                    <a:lnTo>
                      <a:pt x="11748" y="17712"/>
                    </a:lnTo>
                    <a:lnTo>
                      <a:pt x="11613" y="17839"/>
                    </a:lnTo>
                    <a:lnTo>
                      <a:pt x="11489" y="18037"/>
                    </a:lnTo>
                    <a:lnTo>
                      <a:pt x="11398" y="18221"/>
                    </a:lnTo>
                    <a:lnTo>
                      <a:pt x="11319" y="18447"/>
                    </a:lnTo>
                    <a:lnTo>
                      <a:pt x="11251" y="18659"/>
                    </a:lnTo>
                    <a:lnTo>
                      <a:pt x="11206" y="18900"/>
                    </a:lnTo>
                    <a:lnTo>
                      <a:pt x="11184" y="19154"/>
                    </a:lnTo>
                    <a:lnTo>
                      <a:pt x="11184" y="19423"/>
                    </a:lnTo>
                    <a:lnTo>
                      <a:pt x="11229" y="19663"/>
                    </a:lnTo>
                    <a:lnTo>
                      <a:pt x="11297" y="19903"/>
                    </a:lnTo>
                    <a:lnTo>
                      <a:pt x="11376" y="20158"/>
                    </a:lnTo>
                    <a:lnTo>
                      <a:pt x="11511" y="20398"/>
                    </a:lnTo>
                    <a:lnTo>
                      <a:pt x="11681" y="20610"/>
                    </a:lnTo>
                    <a:lnTo>
                      <a:pt x="11884" y="20808"/>
                    </a:lnTo>
                    <a:lnTo>
                      <a:pt x="12121" y="20992"/>
                    </a:lnTo>
                    <a:lnTo>
                      <a:pt x="12404" y="21161"/>
                    </a:lnTo>
                    <a:lnTo>
                      <a:pt x="12528" y="21190"/>
                    </a:lnTo>
                    <a:lnTo>
                      <a:pt x="12856" y="21274"/>
                    </a:lnTo>
                    <a:lnTo>
                      <a:pt x="13330" y="21373"/>
                    </a:lnTo>
                    <a:lnTo>
                      <a:pt x="13963" y="21486"/>
                    </a:lnTo>
                    <a:lnTo>
                      <a:pt x="14313" y="21543"/>
                    </a:lnTo>
                    <a:lnTo>
                      <a:pt x="14652" y="21571"/>
                    </a:lnTo>
                    <a:lnTo>
                      <a:pt x="15025" y="21600"/>
                    </a:lnTo>
                    <a:lnTo>
                      <a:pt x="15409" y="21600"/>
                    </a:lnTo>
                    <a:lnTo>
                      <a:pt x="15782" y="21600"/>
                    </a:lnTo>
                    <a:lnTo>
                      <a:pt x="16177" y="21571"/>
                    </a:lnTo>
                    <a:lnTo>
                      <a:pt x="16516" y="21486"/>
                    </a:lnTo>
                    <a:lnTo>
                      <a:pt x="16889" y="21402"/>
                    </a:lnTo>
                    <a:lnTo>
                      <a:pt x="16821" y="21190"/>
                    </a:lnTo>
                    <a:lnTo>
                      <a:pt x="16776" y="20935"/>
                    </a:lnTo>
                    <a:lnTo>
                      <a:pt x="16742" y="20667"/>
                    </a:lnTo>
                    <a:lnTo>
                      <a:pt x="16719" y="20370"/>
                    </a:lnTo>
                    <a:lnTo>
                      <a:pt x="16697" y="19719"/>
                    </a:lnTo>
                    <a:lnTo>
                      <a:pt x="16697" y="19013"/>
                    </a:lnTo>
                    <a:lnTo>
                      <a:pt x="16719" y="18306"/>
                    </a:lnTo>
                    <a:lnTo>
                      <a:pt x="16753" y="17599"/>
                    </a:lnTo>
                    <a:lnTo>
                      <a:pt x="16821" y="16949"/>
                    </a:lnTo>
                    <a:lnTo>
                      <a:pt x="16889" y="16383"/>
                    </a:lnTo>
                    <a:lnTo>
                      <a:pt x="16934" y="16129"/>
                    </a:lnTo>
                    <a:lnTo>
                      <a:pt x="17002" y="15945"/>
                    </a:lnTo>
                    <a:lnTo>
                      <a:pt x="17081" y="15790"/>
                    </a:lnTo>
                    <a:lnTo>
                      <a:pt x="17194" y="15648"/>
                    </a:lnTo>
                    <a:lnTo>
                      <a:pt x="17318" y="15563"/>
                    </a:lnTo>
                    <a:lnTo>
                      <a:pt x="17453" y="15507"/>
                    </a:lnTo>
                    <a:lnTo>
                      <a:pt x="17600" y="15450"/>
                    </a:lnTo>
                    <a:lnTo>
                      <a:pt x="17758" y="15450"/>
                    </a:lnTo>
                    <a:lnTo>
                      <a:pt x="17905" y="15479"/>
                    </a:lnTo>
                    <a:lnTo>
                      <a:pt x="18064" y="15535"/>
                    </a:lnTo>
                    <a:lnTo>
                      <a:pt x="18233" y="15620"/>
                    </a:lnTo>
                    <a:lnTo>
                      <a:pt x="18380" y="15733"/>
                    </a:lnTo>
                    <a:lnTo>
                      <a:pt x="18561" y="15832"/>
                    </a:lnTo>
                    <a:lnTo>
                      <a:pt x="18707" y="15973"/>
                    </a:lnTo>
                    <a:lnTo>
                      <a:pt x="18866" y="16129"/>
                    </a:lnTo>
                    <a:lnTo>
                      <a:pt x="18990" y="16327"/>
                    </a:lnTo>
                    <a:lnTo>
                      <a:pt x="19125" y="16482"/>
                    </a:lnTo>
                    <a:lnTo>
                      <a:pt x="19295" y="16624"/>
                    </a:lnTo>
                    <a:lnTo>
                      <a:pt x="19464" y="16737"/>
                    </a:lnTo>
                    <a:lnTo>
                      <a:pt x="19668" y="16807"/>
                    </a:lnTo>
                    <a:lnTo>
                      <a:pt x="19860" y="16836"/>
                    </a:lnTo>
                    <a:lnTo>
                      <a:pt x="20052" y="16864"/>
                    </a:lnTo>
                    <a:lnTo>
                      <a:pt x="20266" y="16836"/>
                    </a:lnTo>
                    <a:lnTo>
                      <a:pt x="20470" y="16793"/>
                    </a:lnTo>
                    <a:lnTo>
                      <a:pt x="20662" y="16708"/>
                    </a:lnTo>
                    <a:lnTo>
                      <a:pt x="20854" y="16567"/>
                    </a:lnTo>
                    <a:lnTo>
                      <a:pt x="21035" y="16412"/>
                    </a:lnTo>
                    <a:lnTo>
                      <a:pt x="21182" y="16214"/>
                    </a:lnTo>
                    <a:lnTo>
                      <a:pt x="21340" y="16002"/>
                    </a:lnTo>
                    <a:lnTo>
                      <a:pt x="21441" y="15733"/>
                    </a:lnTo>
                    <a:lnTo>
                      <a:pt x="21532" y="15436"/>
                    </a:lnTo>
                    <a:lnTo>
                      <a:pt x="21600" y="15083"/>
                    </a:lnTo>
                    <a:lnTo>
                      <a:pt x="21600" y="14885"/>
                    </a:lnTo>
                    <a:lnTo>
                      <a:pt x="21600" y="14729"/>
                    </a:lnTo>
                    <a:lnTo>
                      <a:pt x="21600" y="14531"/>
                    </a:lnTo>
                    <a:lnTo>
                      <a:pt x="21577" y="14376"/>
                    </a:lnTo>
                    <a:lnTo>
                      <a:pt x="21532" y="14206"/>
                    </a:lnTo>
                    <a:lnTo>
                      <a:pt x="21487" y="14051"/>
                    </a:lnTo>
                    <a:lnTo>
                      <a:pt x="21419" y="13909"/>
                    </a:lnTo>
                    <a:lnTo>
                      <a:pt x="21351" y="13768"/>
                    </a:lnTo>
                    <a:lnTo>
                      <a:pt x="21204" y="13500"/>
                    </a:lnTo>
                    <a:lnTo>
                      <a:pt x="21035" y="13287"/>
                    </a:lnTo>
                    <a:lnTo>
                      <a:pt x="20809" y="13090"/>
                    </a:lnTo>
                    <a:lnTo>
                      <a:pt x="20594" y="12962"/>
                    </a:lnTo>
                    <a:lnTo>
                      <a:pt x="20357" y="12821"/>
                    </a:lnTo>
                    <a:lnTo>
                      <a:pt x="20120" y="12764"/>
                    </a:lnTo>
                    <a:lnTo>
                      <a:pt x="19882" y="12708"/>
                    </a:lnTo>
                    <a:lnTo>
                      <a:pt x="19645" y="12736"/>
                    </a:lnTo>
                    <a:lnTo>
                      <a:pt x="19430" y="12793"/>
                    </a:lnTo>
                    <a:lnTo>
                      <a:pt x="19227" y="12906"/>
                    </a:lnTo>
                    <a:lnTo>
                      <a:pt x="19148" y="12962"/>
                    </a:lnTo>
                    <a:lnTo>
                      <a:pt x="19058" y="13047"/>
                    </a:lnTo>
                    <a:lnTo>
                      <a:pt x="18990" y="13146"/>
                    </a:lnTo>
                    <a:lnTo>
                      <a:pt x="18911" y="13259"/>
                    </a:lnTo>
                    <a:lnTo>
                      <a:pt x="18775" y="13471"/>
                    </a:lnTo>
                    <a:lnTo>
                      <a:pt x="18628" y="13641"/>
                    </a:lnTo>
                    <a:lnTo>
                      <a:pt x="18470" y="13740"/>
                    </a:lnTo>
                    <a:lnTo>
                      <a:pt x="18301" y="13825"/>
                    </a:lnTo>
                    <a:lnTo>
                      <a:pt x="18143" y="13853"/>
                    </a:lnTo>
                    <a:lnTo>
                      <a:pt x="17973" y="13881"/>
                    </a:lnTo>
                    <a:lnTo>
                      <a:pt x="17804" y="13853"/>
                    </a:lnTo>
                    <a:lnTo>
                      <a:pt x="17646" y="13796"/>
                    </a:lnTo>
                    <a:lnTo>
                      <a:pt x="17499" y="13726"/>
                    </a:lnTo>
                    <a:lnTo>
                      <a:pt x="17341" y="13641"/>
                    </a:lnTo>
                    <a:lnTo>
                      <a:pt x="17216" y="13528"/>
                    </a:lnTo>
                    <a:lnTo>
                      <a:pt x="17103" y="13386"/>
                    </a:lnTo>
                    <a:lnTo>
                      <a:pt x="17024" y="13259"/>
                    </a:lnTo>
                    <a:lnTo>
                      <a:pt x="16934" y="13118"/>
                    </a:lnTo>
                    <a:lnTo>
                      <a:pt x="16889" y="12991"/>
                    </a:lnTo>
                    <a:lnTo>
                      <a:pt x="16889" y="12849"/>
                    </a:lnTo>
                    <a:lnTo>
                      <a:pt x="16889" y="12383"/>
                    </a:lnTo>
                    <a:lnTo>
                      <a:pt x="16889" y="11662"/>
                    </a:lnTo>
                    <a:lnTo>
                      <a:pt x="16889" y="10701"/>
                    </a:lnTo>
                    <a:lnTo>
                      <a:pt x="16889" y="9640"/>
                    </a:lnTo>
                    <a:lnTo>
                      <a:pt x="16889" y="8566"/>
                    </a:lnTo>
                    <a:lnTo>
                      <a:pt x="16889" y="7478"/>
                    </a:lnTo>
                    <a:lnTo>
                      <a:pt x="16889" y="6502"/>
                    </a:lnTo>
                    <a:lnTo>
                      <a:pt x="16889" y="5739"/>
                    </a:lnTo>
                    <a:lnTo>
                      <a:pt x="16674" y="5894"/>
                    </a:lnTo>
                    <a:lnTo>
                      <a:pt x="16414" y="6036"/>
                    </a:lnTo>
                    <a:lnTo>
                      <a:pt x="16154" y="6177"/>
                    </a:lnTo>
                    <a:lnTo>
                      <a:pt x="15849" y="6248"/>
                    </a:lnTo>
                    <a:lnTo>
                      <a:pt x="15544" y="6304"/>
                    </a:lnTo>
                    <a:lnTo>
                      <a:pt x="15217" y="6332"/>
                    </a:lnTo>
                    <a:lnTo>
                      <a:pt x="14866" y="6361"/>
                    </a:lnTo>
                    <a:lnTo>
                      <a:pt x="14550" y="6361"/>
                    </a:lnTo>
                    <a:lnTo>
                      <a:pt x="14200" y="6332"/>
                    </a:lnTo>
                    <a:lnTo>
                      <a:pt x="13850" y="6276"/>
                    </a:lnTo>
                    <a:lnTo>
                      <a:pt x="13522" y="6219"/>
                    </a:lnTo>
                    <a:lnTo>
                      <a:pt x="13206" y="6149"/>
                    </a:lnTo>
                    <a:lnTo>
                      <a:pt x="12901" y="6064"/>
                    </a:lnTo>
                    <a:lnTo>
                      <a:pt x="12618" y="5951"/>
                    </a:lnTo>
                    <a:lnTo>
                      <a:pt x="12358" y="5838"/>
                    </a:lnTo>
                    <a:lnTo>
                      <a:pt x="12121" y="5739"/>
                    </a:lnTo>
                    <a:lnTo>
                      <a:pt x="11941" y="5626"/>
                    </a:lnTo>
                    <a:lnTo>
                      <a:pt x="11794" y="5513"/>
                    </a:lnTo>
                    <a:lnTo>
                      <a:pt x="11658" y="5414"/>
                    </a:lnTo>
                    <a:lnTo>
                      <a:pt x="11556" y="5301"/>
                    </a:lnTo>
                    <a:lnTo>
                      <a:pt x="11466" y="5187"/>
                    </a:lnTo>
                    <a:lnTo>
                      <a:pt x="11398" y="5089"/>
                    </a:lnTo>
                    <a:lnTo>
                      <a:pt x="11376" y="4947"/>
                    </a:lnTo>
                    <a:lnTo>
                      <a:pt x="11353" y="4834"/>
                    </a:lnTo>
                    <a:lnTo>
                      <a:pt x="11353" y="4707"/>
                    </a:lnTo>
                    <a:lnTo>
                      <a:pt x="11376" y="4565"/>
                    </a:lnTo>
                    <a:lnTo>
                      <a:pt x="11443" y="4410"/>
                    </a:lnTo>
                    <a:lnTo>
                      <a:pt x="11511" y="4240"/>
                    </a:lnTo>
                    <a:lnTo>
                      <a:pt x="11703" y="3887"/>
                    </a:lnTo>
                    <a:lnTo>
                      <a:pt x="11986" y="3505"/>
                    </a:lnTo>
                    <a:lnTo>
                      <a:pt x="12144" y="3265"/>
                    </a:lnTo>
                    <a:lnTo>
                      <a:pt x="12246" y="3025"/>
                    </a:lnTo>
                    <a:lnTo>
                      <a:pt x="12336" y="2756"/>
                    </a:lnTo>
                    <a:lnTo>
                      <a:pt x="12404" y="2445"/>
                    </a:lnTo>
                    <a:lnTo>
                      <a:pt x="12438" y="2176"/>
                    </a:lnTo>
                    <a:lnTo>
                      <a:pt x="12438" y="1880"/>
                    </a:lnTo>
                    <a:lnTo>
                      <a:pt x="12404" y="1583"/>
                    </a:lnTo>
                    <a:lnTo>
                      <a:pt x="12336" y="1314"/>
                    </a:lnTo>
                    <a:lnTo>
                      <a:pt x="12246" y="1046"/>
                    </a:lnTo>
                    <a:lnTo>
                      <a:pt x="12099" y="791"/>
                    </a:lnTo>
                    <a:lnTo>
                      <a:pt x="12008" y="692"/>
                    </a:lnTo>
                    <a:lnTo>
                      <a:pt x="11918" y="579"/>
                    </a:lnTo>
                    <a:lnTo>
                      <a:pt x="11816" y="466"/>
                    </a:lnTo>
                    <a:lnTo>
                      <a:pt x="11703" y="381"/>
                    </a:lnTo>
                    <a:lnTo>
                      <a:pt x="11579" y="310"/>
                    </a:lnTo>
                    <a:lnTo>
                      <a:pt x="11443" y="226"/>
                    </a:lnTo>
                    <a:lnTo>
                      <a:pt x="11297" y="169"/>
                    </a:lnTo>
                    <a:lnTo>
                      <a:pt x="11138" y="113"/>
                    </a:lnTo>
                    <a:lnTo>
                      <a:pt x="10969" y="56"/>
                    </a:lnTo>
                    <a:lnTo>
                      <a:pt x="10800" y="28"/>
                    </a:lnTo>
                    <a:lnTo>
                      <a:pt x="10619" y="28"/>
                    </a:lnTo>
                    <a:lnTo>
                      <a:pt x="10404" y="28"/>
                    </a:lnTo>
                    <a:lnTo>
                      <a:pt x="10257" y="28"/>
                    </a:lnTo>
                    <a:lnTo>
                      <a:pt x="10076" y="56"/>
                    </a:lnTo>
                    <a:lnTo>
                      <a:pt x="9952" y="84"/>
                    </a:lnTo>
                    <a:lnTo>
                      <a:pt x="9794" y="141"/>
                    </a:lnTo>
                    <a:lnTo>
                      <a:pt x="9692" y="226"/>
                    </a:lnTo>
                    <a:lnTo>
                      <a:pt x="9557" y="282"/>
                    </a:lnTo>
                    <a:lnTo>
                      <a:pt x="9455" y="381"/>
                    </a:lnTo>
                    <a:lnTo>
                      <a:pt x="9365" y="466"/>
                    </a:lnTo>
                    <a:lnTo>
                      <a:pt x="9274" y="579"/>
                    </a:lnTo>
                    <a:lnTo>
                      <a:pt x="9184" y="692"/>
                    </a:lnTo>
                    <a:lnTo>
                      <a:pt x="9128" y="791"/>
                    </a:lnTo>
                    <a:lnTo>
                      <a:pt x="9060" y="932"/>
                    </a:lnTo>
                    <a:lnTo>
                      <a:pt x="8969" y="1201"/>
                    </a:lnTo>
                    <a:lnTo>
                      <a:pt x="8913" y="1498"/>
                    </a:lnTo>
                    <a:lnTo>
                      <a:pt x="8890" y="1795"/>
                    </a:lnTo>
                    <a:lnTo>
                      <a:pt x="8890" y="2120"/>
                    </a:lnTo>
                    <a:lnTo>
                      <a:pt x="8913" y="2445"/>
                    </a:lnTo>
                    <a:lnTo>
                      <a:pt x="8969" y="2756"/>
                    </a:lnTo>
                    <a:lnTo>
                      <a:pt x="9060" y="3081"/>
                    </a:lnTo>
                    <a:lnTo>
                      <a:pt x="9173" y="3378"/>
                    </a:lnTo>
                    <a:lnTo>
                      <a:pt x="9297" y="3647"/>
                    </a:lnTo>
                    <a:lnTo>
                      <a:pt x="9466" y="3887"/>
                    </a:lnTo>
                    <a:lnTo>
                      <a:pt x="9579" y="4085"/>
                    </a:lnTo>
                    <a:lnTo>
                      <a:pt x="9670" y="4269"/>
                    </a:lnTo>
                    <a:lnTo>
                      <a:pt x="9726" y="4467"/>
                    </a:lnTo>
                    <a:lnTo>
                      <a:pt x="9771" y="4650"/>
                    </a:lnTo>
                    <a:lnTo>
                      <a:pt x="9771" y="4834"/>
                    </a:lnTo>
                    <a:lnTo>
                      <a:pt x="9749" y="5032"/>
                    </a:lnTo>
                    <a:lnTo>
                      <a:pt x="9715" y="5216"/>
                    </a:lnTo>
                    <a:lnTo>
                      <a:pt x="9625" y="5385"/>
                    </a:lnTo>
                    <a:lnTo>
                      <a:pt x="9534" y="5513"/>
                    </a:lnTo>
                    <a:lnTo>
                      <a:pt x="9410" y="5626"/>
                    </a:lnTo>
                    <a:lnTo>
                      <a:pt x="9229" y="5710"/>
                    </a:lnTo>
                    <a:lnTo>
                      <a:pt x="9060" y="5767"/>
                    </a:lnTo>
                    <a:lnTo>
                      <a:pt x="8845" y="5767"/>
                    </a:lnTo>
                    <a:lnTo>
                      <a:pt x="8585" y="5739"/>
                    </a:lnTo>
                    <a:lnTo>
                      <a:pt x="8325" y="5654"/>
                    </a:lnTo>
                    <a:lnTo>
                      <a:pt x="8020" y="5513"/>
                    </a:lnTo>
                    <a:lnTo>
                      <a:pt x="7840" y="5442"/>
                    </a:lnTo>
                    <a:lnTo>
                      <a:pt x="7648" y="5385"/>
                    </a:lnTo>
                    <a:lnTo>
                      <a:pt x="7433" y="5329"/>
                    </a:lnTo>
                    <a:lnTo>
                      <a:pt x="7241" y="5301"/>
                    </a:lnTo>
                    <a:lnTo>
                      <a:pt x="6755" y="5301"/>
                    </a:lnTo>
                    <a:lnTo>
                      <a:pt x="6281" y="5329"/>
                    </a:lnTo>
                    <a:lnTo>
                      <a:pt x="5784" y="5385"/>
                    </a:lnTo>
                    <a:lnTo>
                      <a:pt x="5264" y="5498"/>
                    </a:lnTo>
                    <a:lnTo>
                      <a:pt x="4744" y="5597"/>
                    </a:lnTo>
                    <a:lnTo>
                      <a:pt x="4247" y="5739"/>
                    </a:lnTo>
                    <a:lnTo>
                      <a:pt x="4202" y="5894"/>
                    </a:lnTo>
                    <a:lnTo>
                      <a:pt x="4202" y="6191"/>
                    </a:lnTo>
                    <a:lnTo>
                      <a:pt x="4202" y="6545"/>
                    </a:lnTo>
                    <a:lnTo>
                      <a:pt x="4225" y="6954"/>
                    </a:lnTo>
                    <a:lnTo>
                      <a:pt x="4315" y="7930"/>
                    </a:lnTo>
                    <a:lnTo>
                      <a:pt x="4394" y="9018"/>
                    </a:lnTo>
                    <a:lnTo>
                      <a:pt x="4439" y="9570"/>
                    </a:lnTo>
                    <a:lnTo>
                      <a:pt x="4462" y="10107"/>
                    </a:lnTo>
                    <a:lnTo>
                      <a:pt x="4484" y="10630"/>
                    </a:lnTo>
                    <a:lnTo>
                      <a:pt x="4507" y="11082"/>
                    </a:lnTo>
                    <a:lnTo>
                      <a:pt x="4484" y="11520"/>
                    </a:lnTo>
                    <a:lnTo>
                      <a:pt x="4439" y="11874"/>
                    </a:lnTo>
                    <a:lnTo>
                      <a:pt x="4394" y="12029"/>
                    </a:lnTo>
                    <a:lnTo>
                      <a:pt x="4349" y="12171"/>
                    </a:lnTo>
                    <a:lnTo>
                      <a:pt x="4315" y="12284"/>
                    </a:lnTo>
                    <a:lnTo>
                      <a:pt x="4247" y="12354"/>
                    </a:lnTo>
                    <a:close/>
                  </a:path>
                </a:pathLst>
              </a:custGeom>
              <a:solidFill>
                <a:srgbClr val="FFFFCC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Puzzle4"/>
              <p:cNvSpPr>
                <a:spLocks noEditPoints="1" noChangeArrowheads="1"/>
              </p:cNvSpPr>
              <p:nvPr/>
            </p:nvSpPr>
            <p:spPr bwMode="auto">
              <a:xfrm>
                <a:off x="2192" y="1719"/>
                <a:ext cx="1072" cy="1763"/>
              </a:xfrm>
              <a:custGeom>
                <a:avLst/>
                <a:gdLst>
                  <a:gd name="T0" fmla="*/ 8307 w 21600"/>
                  <a:gd name="T1" fmla="*/ 11593 h 21600"/>
                  <a:gd name="T2" fmla="*/ 453 w 21600"/>
                  <a:gd name="T3" fmla="*/ 16938 h 21600"/>
                  <a:gd name="T4" fmla="*/ 11500 w 21600"/>
                  <a:gd name="T5" fmla="*/ 21600 h 21600"/>
                  <a:gd name="T6" fmla="*/ 20920 w 21600"/>
                  <a:gd name="T7" fmla="*/ 16751 h 21600"/>
                  <a:gd name="T8" fmla="*/ 13972 w 21600"/>
                  <a:gd name="T9" fmla="*/ 10888 h 21600"/>
                  <a:gd name="T10" fmla="*/ 21033 w 21600"/>
                  <a:gd name="T11" fmla="*/ 4716 h 21600"/>
                  <a:gd name="T12" fmla="*/ 11102 w 21600"/>
                  <a:gd name="T13" fmla="*/ 11 h 21600"/>
                  <a:gd name="T14" fmla="*/ 453 w 21600"/>
                  <a:gd name="T15" fmla="*/ 4716 h 21600"/>
                  <a:gd name="T16" fmla="*/ 2076 w 21600"/>
                  <a:gd name="T17" fmla="*/ 5664 h 21600"/>
                  <a:gd name="T18" fmla="*/ 20203 w 21600"/>
                  <a:gd name="T19" fmla="*/ 1598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3813" y="10590"/>
                    </a:moveTo>
                    <a:lnTo>
                      <a:pt x="3927" y="10513"/>
                    </a:lnTo>
                    <a:lnTo>
                      <a:pt x="4078" y="10425"/>
                    </a:lnTo>
                    <a:lnTo>
                      <a:pt x="4210" y="10359"/>
                    </a:lnTo>
                    <a:lnTo>
                      <a:pt x="4361" y="10315"/>
                    </a:lnTo>
                    <a:lnTo>
                      <a:pt x="4682" y="10237"/>
                    </a:lnTo>
                    <a:lnTo>
                      <a:pt x="5041" y="10193"/>
                    </a:lnTo>
                    <a:lnTo>
                      <a:pt x="5456" y="10171"/>
                    </a:lnTo>
                    <a:lnTo>
                      <a:pt x="5853" y="10193"/>
                    </a:lnTo>
                    <a:lnTo>
                      <a:pt x="6249" y="10260"/>
                    </a:lnTo>
                    <a:lnTo>
                      <a:pt x="6646" y="10337"/>
                    </a:lnTo>
                    <a:lnTo>
                      <a:pt x="7004" y="10469"/>
                    </a:lnTo>
                    <a:lnTo>
                      <a:pt x="7363" y="10612"/>
                    </a:lnTo>
                    <a:lnTo>
                      <a:pt x="7665" y="10788"/>
                    </a:lnTo>
                    <a:lnTo>
                      <a:pt x="7911" y="10998"/>
                    </a:lnTo>
                    <a:lnTo>
                      <a:pt x="8024" y="11097"/>
                    </a:lnTo>
                    <a:lnTo>
                      <a:pt x="8137" y="11207"/>
                    </a:lnTo>
                    <a:lnTo>
                      <a:pt x="8194" y="11340"/>
                    </a:lnTo>
                    <a:lnTo>
                      <a:pt x="8269" y="11461"/>
                    </a:lnTo>
                    <a:lnTo>
                      <a:pt x="8307" y="11593"/>
                    </a:lnTo>
                    <a:lnTo>
                      <a:pt x="8307" y="11714"/>
                    </a:lnTo>
                    <a:lnTo>
                      <a:pt x="8307" y="11868"/>
                    </a:lnTo>
                    <a:lnTo>
                      <a:pt x="8307" y="12012"/>
                    </a:lnTo>
                    <a:lnTo>
                      <a:pt x="8194" y="12265"/>
                    </a:lnTo>
                    <a:lnTo>
                      <a:pt x="8062" y="12519"/>
                    </a:lnTo>
                    <a:lnTo>
                      <a:pt x="7873" y="12706"/>
                    </a:lnTo>
                    <a:lnTo>
                      <a:pt x="7627" y="12904"/>
                    </a:lnTo>
                    <a:lnTo>
                      <a:pt x="7363" y="13048"/>
                    </a:lnTo>
                    <a:lnTo>
                      <a:pt x="7080" y="13180"/>
                    </a:lnTo>
                    <a:lnTo>
                      <a:pt x="6759" y="13257"/>
                    </a:lnTo>
                    <a:lnTo>
                      <a:pt x="6419" y="13345"/>
                    </a:lnTo>
                    <a:lnTo>
                      <a:pt x="6098" y="13389"/>
                    </a:lnTo>
                    <a:lnTo>
                      <a:pt x="5739" y="13389"/>
                    </a:lnTo>
                    <a:lnTo>
                      <a:pt x="5418" y="13389"/>
                    </a:lnTo>
                    <a:lnTo>
                      <a:pt x="5079" y="13345"/>
                    </a:lnTo>
                    <a:lnTo>
                      <a:pt x="4758" y="13301"/>
                    </a:lnTo>
                    <a:lnTo>
                      <a:pt x="4474" y="13213"/>
                    </a:lnTo>
                    <a:lnTo>
                      <a:pt x="4172" y="13114"/>
                    </a:lnTo>
                    <a:lnTo>
                      <a:pt x="3965" y="12982"/>
                    </a:lnTo>
                    <a:lnTo>
                      <a:pt x="3738" y="12838"/>
                    </a:lnTo>
                    <a:lnTo>
                      <a:pt x="3493" y="12706"/>
                    </a:lnTo>
                    <a:lnTo>
                      <a:pt x="3228" y="12607"/>
                    </a:lnTo>
                    <a:lnTo>
                      <a:pt x="2945" y="12519"/>
                    </a:lnTo>
                    <a:lnTo>
                      <a:pt x="2700" y="12431"/>
                    </a:lnTo>
                    <a:lnTo>
                      <a:pt x="2397" y="12375"/>
                    </a:lnTo>
                    <a:lnTo>
                      <a:pt x="2152" y="12331"/>
                    </a:lnTo>
                    <a:lnTo>
                      <a:pt x="1888" y="12309"/>
                    </a:lnTo>
                    <a:lnTo>
                      <a:pt x="1642" y="12309"/>
                    </a:lnTo>
                    <a:lnTo>
                      <a:pt x="1397" y="12331"/>
                    </a:lnTo>
                    <a:lnTo>
                      <a:pt x="1170" y="12397"/>
                    </a:lnTo>
                    <a:lnTo>
                      <a:pt x="962" y="12453"/>
                    </a:lnTo>
                    <a:lnTo>
                      <a:pt x="774" y="12563"/>
                    </a:lnTo>
                    <a:lnTo>
                      <a:pt x="623" y="12684"/>
                    </a:lnTo>
                    <a:lnTo>
                      <a:pt x="528" y="12838"/>
                    </a:lnTo>
                    <a:lnTo>
                      <a:pt x="453" y="13026"/>
                    </a:lnTo>
                    <a:lnTo>
                      <a:pt x="339" y="13477"/>
                    </a:lnTo>
                    <a:lnTo>
                      <a:pt x="226" y="13984"/>
                    </a:lnTo>
                    <a:lnTo>
                      <a:pt x="151" y="14535"/>
                    </a:lnTo>
                    <a:lnTo>
                      <a:pt x="113" y="15075"/>
                    </a:lnTo>
                    <a:lnTo>
                      <a:pt x="113" y="15626"/>
                    </a:lnTo>
                    <a:lnTo>
                      <a:pt x="151" y="16133"/>
                    </a:lnTo>
                    <a:lnTo>
                      <a:pt x="188" y="16376"/>
                    </a:lnTo>
                    <a:lnTo>
                      <a:pt x="264" y="16585"/>
                    </a:lnTo>
                    <a:lnTo>
                      <a:pt x="339" y="16773"/>
                    </a:lnTo>
                    <a:lnTo>
                      <a:pt x="453" y="16938"/>
                    </a:lnTo>
                    <a:lnTo>
                      <a:pt x="1095" y="16883"/>
                    </a:lnTo>
                    <a:lnTo>
                      <a:pt x="1963" y="16795"/>
                    </a:lnTo>
                    <a:lnTo>
                      <a:pt x="2945" y="16751"/>
                    </a:lnTo>
                    <a:lnTo>
                      <a:pt x="3965" y="16706"/>
                    </a:lnTo>
                    <a:lnTo>
                      <a:pt x="5022" y="16684"/>
                    </a:lnTo>
                    <a:lnTo>
                      <a:pt x="5947" y="16684"/>
                    </a:lnTo>
                    <a:lnTo>
                      <a:pt x="6759" y="16706"/>
                    </a:lnTo>
                    <a:lnTo>
                      <a:pt x="7363" y="16751"/>
                    </a:lnTo>
                    <a:lnTo>
                      <a:pt x="7948" y="16839"/>
                    </a:lnTo>
                    <a:lnTo>
                      <a:pt x="8458" y="16916"/>
                    </a:lnTo>
                    <a:lnTo>
                      <a:pt x="8893" y="17026"/>
                    </a:lnTo>
                    <a:lnTo>
                      <a:pt x="9289" y="17158"/>
                    </a:lnTo>
                    <a:lnTo>
                      <a:pt x="9572" y="17280"/>
                    </a:lnTo>
                    <a:lnTo>
                      <a:pt x="9799" y="17412"/>
                    </a:lnTo>
                    <a:lnTo>
                      <a:pt x="9969" y="17555"/>
                    </a:lnTo>
                    <a:lnTo>
                      <a:pt x="10120" y="17687"/>
                    </a:lnTo>
                    <a:lnTo>
                      <a:pt x="10158" y="17831"/>
                    </a:lnTo>
                    <a:lnTo>
                      <a:pt x="10195" y="17974"/>
                    </a:lnTo>
                    <a:lnTo>
                      <a:pt x="10158" y="18128"/>
                    </a:lnTo>
                    <a:lnTo>
                      <a:pt x="10082" y="18271"/>
                    </a:lnTo>
                    <a:lnTo>
                      <a:pt x="9969" y="18426"/>
                    </a:lnTo>
                    <a:lnTo>
                      <a:pt x="9837" y="18569"/>
                    </a:lnTo>
                    <a:lnTo>
                      <a:pt x="9648" y="18701"/>
                    </a:lnTo>
                    <a:lnTo>
                      <a:pt x="9440" y="18822"/>
                    </a:lnTo>
                    <a:lnTo>
                      <a:pt x="9213" y="18999"/>
                    </a:lnTo>
                    <a:lnTo>
                      <a:pt x="9044" y="19186"/>
                    </a:lnTo>
                    <a:lnTo>
                      <a:pt x="8893" y="19395"/>
                    </a:lnTo>
                    <a:lnTo>
                      <a:pt x="8817" y="19627"/>
                    </a:lnTo>
                    <a:lnTo>
                      <a:pt x="8779" y="19858"/>
                    </a:lnTo>
                    <a:lnTo>
                      <a:pt x="8779" y="20112"/>
                    </a:lnTo>
                    <a:lnTo>
                      <a:pt x="8855" y="20354"/>
                    </a:lnTo>
                    <a:lnTo>
                      <a:pt x="8968" y="20586"/>
                    </a:lnTo>
                    <a:lnTo>
                      <a:pt x="9138" y="20817"/>
                    </a:lnTo>
                    <a:lnTo>
                      <a:pt x="9365" y="21026"/>
                    </a:lnTo>
                    <a:lnTo>
                      <a:pt x="9610" y="21192"/>
                    </a:lnTo>
                    <a:lnTo>
                      <a:pt x="9950" y="21368"/>
                    </a:lnTo>
                    <a:lnTo>
                      <a:pt x="10120" y="21445"/>
                    </a:lnTo>
                    <a:lnTo>
                      <a:pt x="10346" y="21511"/>
                    </a:lnTo>
                    <a:lnTo>
                      <a:pt x="10516" y="21555"/>
                    </a:lnTo>
                    <a:lnTo>
                      <a:pt x="10743" y="21600"/>
                    </a:lnTo>
                    <a:lnTo>
                      <a:pt x="10988" y="21644"/>
                    </a:lnTo>
                    <a:lnTo>
                      <a:pt x="11215" y="21666"/>
                    </a:lnTo>
                    <a:lnTo>
                      <a:pt x="11498" y="21666"/>
                    </a:lnTo>
                    <a:lnTo>
                      <a:pt x="11762" y="21666"/>
                    </a:lnTo>
                    <a:lnTo>
                      <a:pt x="12253" y="21644"/>
                    </a:lnTo>
                    <a:lnTo>
                      <a:pt x="12763" y="21577"/>
                    </a:lnTo>
                    <a:lnTo>
                      <a:pt x="13197" y="21467"/>
                    </a:lnTo>
                    <a:lnTo>
                      <a:pt x="13556" y="21346"/>
                    </a:lnTo>
                    <a:lnTo>
                      <a:pt x="13896" y="21192"/>
                    </a:lnTo>
                    <a:lnTo>
                      <a:pt x="14179" y="21026"/>
                    </a:lnTo>
                    <a:lnTo>
                      <a:pt x="14444" y="20839"/>
                    </a:lnTo>
                    <a:lnTo>
                      <a:pt x="14576" y="20641"/>
                    </a:lnTo>
                    <a:lnTo>
                      <a:pt x="14727" y="20431"/>
                    </a:lnTo>
                    <a:lnTo>
                      <a:pt x="14765" y="20200"/>
                    </a:lnTo>
                    <a:lnTo>
                      <a:pt x="14802" y="19991"/>
                    </a:lnTo>
                    <a:lnTo>
                      <a:pt x="14727" y="19759"/>
                    </a:lnTo>
                    <a:lnTo>
                      <a:pt x="14613" y="19550"/>
                    </a:lnTo>
                    <a:lnTo>
                      <a:pt x="14444" y="19307"/>
                    </a:lnTo>
                    <a:lnTo>
                      <a:pt x="14217" y="19098"/>
                    </a:lnTo>
                    <a:lnTo>
                      <a:pt x="13934" y="18911"/>
                    </a:lnTo>
                    <a:lnTo>
                      <a:pt x="13669" y="18745"/>
                    </a:lnTo>
                    <a:lnTo>
                      <a:pt x="13462" y="18547"/>
                    </a:lnTo>
                    <a:lnTo>
                      <a:pt x="13311" y="18337"/>
                    </a:lnTo>
                    <a:lnTo>
                      <a:pt x="13197" y="18150"/>
                    </a:lnTo>
                    <a:lnTo>
                      <a:pt x="13122" y="17941"/>
                    </a:lnTo>
                    <a:lnTo>
                      <a:pt x="13122" y="17720"/>
                    </a:lnTo>
                    <a:lnTo>
                      <a:pt x="13122" y="17533"/>
                    </a:lnTo>
                    <a:lnTo>
                      <a:pt x="13197" y="17346"/>
                    </a:lnTo>
                    <a:lnTo>
                      <a:pt x="13273" y="17158"/>
                    </a:lnTo>
                    <a:lnTo>
                      <a:pt x="13386" y="16982"/>
                    </a:lnTo>
                    <a:lnTo>
                      <a:pt x="13537" y="16839"/>
                    </a:lnTo>
                    <a:lnTo>
                      <a:pt x="13707" y="16706"/>
                    </a:lnTo>
                    <a:lnTo>
                      <a:pt x="13896" y="16607"/>
                    </a:lnTo>
                    <a:lnTo>
                      <a:pt x="14104" y="16519"/>
                    </a:lnTo>
                    <a:lnTo>
                      <a:pt x="14330" y="16453"/>
                    </a:lnTo>
                    <a:lnTo>
                      <a:pt x="14538" y="16431"/>
                    </a:lnTo>
                    <a:lnTo>
                      <a:pt x="14897" y="16453"/>
                    </a:lnTo>
                    <a:lnTo>
                      <a:pt x="15406" y="16497"/>
                    </a:lnTo>
                    <a:lnTo>
                      <a:pt x="16105" y="16541"/>
                    </a:lnTo>
                    <a:lnTo>
                      <a:pt x="16898" y="16607"/>
                    </a:lnTo>
                    <a:lnTo>
                      <a:pt x="17804" y="16651"/>
                    </a:lnTo>
                    <a:lnTo>
                      <a:pt x="18786" y="16684"/>
                    </a:lnTo>
                    <a:lnTo>
                      <a:pt x="19844" y="16728"/>
                    </a:lnTo>
                    <a:lnTo>
                      <a:pt x="20920" y="16751"/>
                    </a:lnTo>
                    <a:lnTo>
                      <a:pt x="21109" y="16497"/>
                    </a:lnTo>
                    <a:lnTo>
                      <a:pt x="21241" y="16222"/>
                    </a:lnTo>
                    <a:lnTo>
                      <a:pt x="21392" y="15946"/>
                    </a:lnTo>
                    <a:lnTo>
                      <a:pt x="21467" y="15648"/>
                    </a:lnTo>
                    <a:lnTo>
                      <a:pt x="21543" y="15351"/>
                    </a:lnTo>
                    <a:lnTo>
                      <a:pt x="21618" y="15042"/>
                    </a:lnTo>
                    <a:lnTo>
                      <a:pt x="21618" y="14745"/>
                    </a:lnTo>
                    <a:lnTo>
                      <a:pt x="21618" y="14447"/>
                    </a:lnTo>
                    <a:lnTo>
                      <a:pt x="21618" y="14150"/>
                    </a:lnTo>
                    <a:lnTo>
                      <a:pt x="21581" y="13852"/>
                    </a:lnTo>
                    <a:lnTo>
                      <a:pt x="21505" y="13577"/>
                    </a:lnTo>
                    <a:lnTo>
                      <a:pt x="21430" y="13301"/>
                    </a:lnTo>
                    <a:lnTo>
                      <a:pt x="21354" y="13048"/>
                    </a:lnTo>
                    <a:lnTo>
                      <a:pt x="21241" y="12816"/>
                    </a:lnTo>
                    <a:lnTo>
                      <a:pt x="21146" y="12607"/>
                    </a:lnTo>
                    <a:lnTo>
                      <a:pt x="21033" y="12431"/>
                    </a:lnTo>
                    <a:lnTo>
                      <a:pt x="20920" y="12265"/>
                    </a:lnTo>
                    <a:lnTo>
                      <a:pt x="20769" y="12144"/>
                    </a:lnTo>
                    <a:lnTo>
                      <a:pt x="20637" y="12034"/>
                    </a:lnTo>
                    <a:lnTo>
                      <a:pt x="20486" y="11946"/>
                    </a:lnTo>
                    <a:lnTo>
                      <a:pt x="20297" y="11891"/>
                    </a:lnTo>
                    <a:lnTo>
                      <a:pt x="20165" y="11846"/>
                    </a:lnTo>
                    <a:lnTo>
                      <a:pt x="19976" y="11824"/>
                    </a:lnTo>
                    <a:lnTo>
                      <a:pt x="19806" y="11802"/>
                    </a:lnTo>
                    <a:lnTo>
                      <a:pt x="19390" y="11824"/>
                    </a:lnTo>
                    <a:lnTo>
                      <a:pt x="18956" y="11891"/>
                    </a:lnTo>
                    <a:lnTo>
                      <a:pt x="18503" y="11968"/>
                    </a:lnTo>
                    <a:lnTo>
                      <a:pt x="17993" y="12078"/>
                    </a:lnTo>
                    <a:lnTo>
                      <a:pt x="17653" y="12144"/>
                    </a:lnTo>
                    <a:lnTo>
                      <a:pt x="17332" y="12199"/>
                    </a:lnTo>
                    <a:lnTo>
                      <a:pt x="17049" y="12221"/>
                    </a:lnTo>
                    <a:lnTo>
                      <a:pt x="16747" y="12243"/>
                    </a:lnTo>
                    <a:lnTo>
                      <a:pt x="16464" y="12243"/>
                    </a:lnTo>
                    <a:lnTo>
                      <a:pt x="16218" y="12243"/>
                    </a:lnTo>
                    <a:lnTo>
                      <a:pt x="15992" y="12221"/>
                    </a:lnTo>
                    <a:lnTo>
                      <a:pt x="15746" y="12199"/>
                    </a:lnTo>
                    <a:lnTo>
                      <a:pt x="15520" y="12155"/>
                    </a:lnTo>
                    <a:lnTo>
                      <a:pt x="15350" y="12122"/>
                    </a:lnTo>
                    <a:lnTo>
                      <a:pt x="15161" y="12056"/>
                    </a:lnTo>
                    <a:lnTo>
                      <a:pt x="14972" y="11990"/>
                    </a:lnTo>
                    <a:lnTo>
                      <a:pt x="14689" y="11846"/>
                    </a:lnTo>
                    <a:lnTo>
                      <a:pt x="14444" y="11670"/>
                    </a:lnTo>
                    <a:lnTo>
                      <a:pt x="14255" y="11483"/>
                    </a:lnTo>
                    <a:lnTo>
                      <a:pt x="14104" y="11295"/>
                    </a:lnTo>
                    <a:lnTo>
                      <a:pt x="14028" y="11086"/>
                    </a:lnTo>
                    <a:lnTo>
                      <a:pt x="13972" y="10888"/>
                    </a:lnTo>
                    <a:lnTo>
                      <a:pt x="13972" y="10700"/>
                    </a:lnTo>
                    <a:lnTo>
                      <a:pt x="14009" y="10513"/>
                    </a:lnTo>
                    <a:lnTo>
                      <a:pt x="14066" y="10359"/>
                    </a:lnTo>
                    <a:lnTo>
                      <a:pt x="14179" y="10215"/>
                    </a:lnTo>
                    <a:lnTo>
                      <a:pt x="14406" y="10006"/>
                    </a:lnTo>
                    <a:lnTo>
                      <a:pt x="14651" y="9830"/>
                    </a:lnTo>
                    <a:lnTo>
                      <a:pt x="14878" y="9686"/>
                    </a:lnTo>
                    <a:lnTo>
                      <a:pt x="15123" y="9554"/>
                    </a:lnTo>
                    <a:lnTo>
                      <a:pt x="15350" y="9477"/>
                    </a:lnTo>
                    <a:lnTo>
                      <a:pt x="15558" y="9411"/>
                    </a:lnTo>
                    <a:lnTo>
                      <a:pt x="15803" y="9345"/>
                    </a:lnTo>
                    <a:lnTo>
                      <a:pt x="16030" y="9323"/>
                    </a:lnTo>
                    <a:lnTo>
                      <a:pt x="16256" y="9301"/>
                    </a:lnTo>
                    <a:lnTo>
                      <a:pt x="16464" y="9323"/>
                    </a:lnTo>
                    <a:lnTo>
                      <a:pt x="16690" y="9345"/>
                    </a:lnTo>
                    <a:lnTo>
                      <a:pt x="16898" y="9367"/>
                    </a:lnTo>
                    <a:lnTo>
                      <a:pt x="17332" y="9477"/>
                    </a:lnTo>
                    <a:lnTo>
                      <a:pt x="17767" y="9598"/>
                    </a:lnTo>
                    <a:lnTo>
                      <a:pt x="18163" y="9731"/>
                    </a:lnTo>
                    <a:lnTo>
                      <a:pt x="18597" y="9874"/>
                    </a:lnTo>
                    <a:lnTo>
                      <a:pt x="18994" y="10006"/>
                    </a:lnTo>
                    <a:lnTo>
                      <a:pt x="19428" y="10083"/>
                    </a:lnTo>
                    <a:lnTo>
                      <a:pt x="19617" y="10127"/>
                    </a:lnTo>
                    <a:lnTo>
                      <a:pt x="19844" y="10149"/>
                    </a:lnTo>
                    <a:lnTo>
                      <a:pt x="20013" y="10149"/>
                    </a:lnTo>
                    <a:lnTo>
                      <a:pt x="20240" y="10127"/>
                    </a:lnTo>
                    <a:lnTo>
                      <a:pt x="20410" y="10105"/>
                    </a:lnTo>
                    <a:lnTo>
                      <a:pt x="20637" y="10061"/>
                    </a:lnTo>
                    <a:lnTo>
                      <a:pt x="20844" y="9984"/>
                    </a:lnTo>
                    <a:lnTo>
                      <a:pt x="21033" y="9896"/>
                    </a:lnTo>
                    <a:lnTo>
                      <a:pt x="21146" y="9830"/>
                    </a:lnTo>
                    <a:lnTo>
                      <a:pt x="21203" y="9753"/>
                    </a:lnTo>
                    <a:lnTo>
                      <a:pt x="21279" y="9642"/>
                    </a:lnTo>
                    <a:lnTo>
                      <a:pt x="21354" y="9521"/>
                    </a:lnTo>
                    <a:lnTo>
                      <a:pt x="21430" y="9246"/>
                    </a:lnTo>
                    <a:lnTo>
                      <a:pt x="21430" y="8904"/>
                    </a:lnTo>
                    <a:lnTo>
                      <a:pt x="21430" y="8540"/>
                    </a:lnTo>
                    <a:lnTo>
                      <a:pt x="21392" y="8144"/>
                    </a:lnTo>
                    <a:lnTo>
                      <a:pt x="21354" y="7714"/>
                    </a:lnTo>
                    <a:lnTo>
                      <a:pt x="21279" y="7295"/>
                    </a:lnTo>
                    <a:lnTo>
                      <a:pt x="21146" y="6446"/>
                    </a:lnTo>
                    <a:lnTo>
                      <a:pt x="20995" y="5686"/>
                    </a:lnTo>
                    <a:lnTo>
                      <a:pt x="20958" y="5366"/>
                    </a:lnTo>
                    <a:lnTo>
                      <a:pt x="20958" y="5091"/>
                    </a:lnTo>
                    <a:lnTo>
                      <a:pt x="20958" y="4860"/>
                    </a:lnTo>
                    <a:lnTo>
                      <a:pt x="21033" y="4716"/>
                    </a:lnTo>
                    <a:lnTo>
                      <a:pt x="20637" y="4860"/>
                    </a:lnTo>
                    <a:lnTo>
                      <a:pt x="20127" y="4992"/>
                    </a:lnTo>
                    <a:lnTo>
                      <a:pt x="19617" y="5069"/>
                    </a:lnTo>
                    <a:lnTo>
                      <a:pt x="19032" y="5157"/>
                    </a:lnTo>
                    <a:lnTo>
                      <a:pt x="18465" y="5201"/>
                    </a:lnTo>
                    <a:lnTo>
                      <a:pt x="17842" y="5245"/>
                    </a:lnTo>
                    <a:lnTo>
                      <a:pt x="17219" y="5267"/>
                    </a:lnTo>
                    <a:lnTo>
                      <a:pt x="16615" y="5267"/>
                    </a:lnTo>
                    <a:lnTo>
                      <a:pt x="15992" y="5245"/>
                    </a:lnTo>
                    <a:lnTo>
                      <a:pt x="15369" y="5201"/>
                    </a:lnTo>
                    <a:lnTo>
                      <a:pt x="14840" y="5157"/>
                    </a:lnTo>
                    <a:lnTo>
                      <a:pt x="14293" y="5091"/>
                    </a:lnTo>
                    <a:lnTo>
                      <a:pt x="13783" y="5014"/>
                    </a:lnTo>
                    <a:lnTo>
                      <a:pt x="13386" y="4926"/>
                    </a:lnTo>
                    <a:lnTo>
                      <a:pt x="13027" y="4815"/>
                    </a:lnTo>
                    <a:lnTo>
                      <a:pt x="12725" y="4716"/>
                    </a:lnTo>
                    <a:lnTo>
                      <a:pt x="12480" y="4606"/>
                    </a:lnTo>
                    <a:lnTo>
                      <a:pt x="12291" y="4496"/>
                    </a:lnTo>
                    <a:lnTo>
                      <a:pt x="12197" y="4397"/>
                    </a:lnTo>
                    <a:lnTo>
                      <a:pt x="12083" y="4286"/>
                    </a:lnTo>
                    <a:lnTo>
                      <a:pt x="12046" y="4187"/>
                    </a:lnTo>
                    <a:lnTo>
                      <a:pt x="12008" y="4077"/>
                    </a:lnTo>
                    <a:lnTo>
                      <a:pt x="12046" y="3967"/>
                    </a:lnTo>
                    <a:lnTo>
                      <a:pt x="12121" y="3868"/>
                    </a:lnTo>
                    <a:lnTo>
                      <a:pt x="12197" y="3735"/>
                    </a:lnTo>
                    <a:lnTo>
                      <a:pt x="12291" y="3614"/>
                    </a:lnTo>
                    <a:lnTo>
                      <a:pt x="12442" y="3482"/>
                    </a:lnTo>
                    <a:lnTo>
                      <a:pt x="12631" y="3361"/>
                    </a:lnTo>
                    <a:lnTo>
                      <a:pt x="13065" y="3085"/>
                    </a:lnTo>
                    <a:lnTo>
                      <a:pt x="13537" y="2766"/>
                    </a:lnTo>
                    <a:lnTo>
                      <a:pt x="13783" y="2578"/>
                    </a:lnTo>
                    <a:lnTo>
                      <a:pt x="13934" y="2380"/>
                    </a:lnTo>
                    <a:lnTo>
                      <a:pt x="14028" y="2171"/>
                    </a:lnTo>
                    <a:lnTo>
                      <a:pt x="14104" y="1961"/>
                    </a:lnTo>
                    <a:lnTo>
                      <a:pt x="14104" y="1730"/>
                    </a:lnTo>
                    <a:lnTo>
                      <a:pt x="14066" y="1498"/>
                    </a:lnTo>
                    <a:lnTo>
                      <a:pt x="13972" y="1267"/>
                    </a:lnTo>
                    <a:lnTo>
                      <a:pt x="13820" y="1057"/>
                    </a:lnTo>
                    <a:lnTo>
                      <a:pt x="13594" y="837"/>
                    </a:lnTo>
                    <a:lnTo>
                      <a:pt x="13386" y="628"/>
                    </a:lnTo>
                    <a:lnTo>
                      <a:pt x="13103" y="462"/>
                    </a:lnTo>
                    <a:lnTo>
                      <a:pt x="12763" y="308"/>
                    </a:lnTo>
                    <a:lnTo>
                      <a:pt x="12404" y="187"/>
                    </a:lnTo>
                    <a:lnTo>
                      <a:pt x="12008" y="77"/>
                    </a:lnTo>
                    <a:lnTo>
                      <a:pt x="11574" y="33"/>
                    </a:lnTo>
                    <a:lnTo>
                      <a:pt x="11102" y="11"/>
                    </a:lnTo>
                    <a:lnTo>
                      <a:pt x="10667" y="11"/>
                    </a:lnTo>
                    <a:lnTo>
                      <a:pt x="10233" y="77"/>
                    </a:lnTo>
                    <a:lnTo>
                      <a:pt x="9837" y="187"/>
                    </a:lnTo>
                    <a:lnTo>
                      <a:pt x="9440" y="286"/>
                    </a:lnTo>
                    <a:lnTo>
                      <a:pt x="9062" y="462"/>
                    </a:lnTo>
                    <a:lnTo>
                      <a:pt x="8741" y="628"/>
                    </a:lnTo>
                    <a:lnTo>
                      <a:pt x="8458" y="815"/>
                    </a:lnTo>
                    <a:lnTo>
                      <a:pt x="8232" y="1035"/>
                    </a:lnTo>
                    <a:lnTo>
                      <a:pt x="8062" y="1245"/>
                    </a:lnTo>
                    <a:lnTo>
                      <a:pt x="7911" y="1476"/>
                    </a:lnTo>
                    <a:lnTo>
                      <a:pt x="7835" y="1708"/>
                    </a:lnTo>
                    <a:lnTo>
                      <a:pt x="7797" y="1961"/>
                    </a:lnTo>
                    <a:lnTo>
                      <a:pt x="7835" y="2193"/>
                    </a:lnTo>
                    <a:lnTo>
                      <a:pt x="7948" y="2402"/>
                    </a:lnTo>
                    <a:lnTo>
                      <a:pt x="8062" y="2534"/>
                    </a:lnTo>
                    <a:lnTo>
                      <a:pt x="8175" y="2644"/>
                    </a:lnTo>
                    <a:lnTo>
                      <a:pt x="8269" y="2744"/>
                    </a:lnTo>
                    <a:lnTo>
                      <a:pt x="8420" y="2832"/>
                    </a:lnTo>
                    <a:lnTo>
                      <a:pt x="8704" y="3019"/>
                    </a:lnTo>
                    <a:lnTo>
                      <a:pt x="8968" y="3206"/>
                    </a:lnTo>
                    <a:lnTo>
                      <a:pt x="9138" y="3405"/>
                    </a:lnTo>
                    <a:lnTo>
                      <a:pt x="9327" y="3570"/>
                    </a:lnTo>
                    <a:lnTo>
                      <a:pt x="9440" y="3735"/>
                    </a:lnTo>
                    <a:lnTo>
                      <a:pt x="9516" y="3890"/>
                    </a:lnTo>
                    <a:lnTo>
                      <a:pt x="9534" y="4033"/>
                    </a:lnTo>
                    <a:lnTo>
                      <a:pt x="9534" y="4165"/>
                    </a:lnTo>
                    <a:lnTo>
                      <a:pt x="9516" y="4286"/>
                    </a:lnTo>
                    <a:lnTo>
                      <a:pt x="9440" y="4397"/>
                    </a:lnTo>
                    <a:lnTo>
                      <a:pt x="9327" y="4496"/>
                    </a:lnTo>
                    <a:lnTo>
                      <a:pt x="9176" y="4562"/>
                    </a:lnTo>
                    <a:lnTo>
                      <a:pt x="9006" y="4628"/>
                    </a:lnTo>
                    <a:lnTo>
                      <a:pt x="8779" y="4694"/>
                    </a:lnTo>
                    <a:lnTo>
                      <a:pt x="8534" y="4716"/>
                    </a:lnTo>
                    <a:lnTo>
                      <a:pt x="8232" y="4716"/>
                    </a:lnTo>
                    <a:lnTo>
                      <a:pt x="7118" y="4738"/>
                    </a:lnTo>
                    <a:lnTo>
                      <a:pt x="5947" y="4771"/>
                    </a:lnTo>
                    <a:lnTo>
                      <a:pt x="4795" y="4815"/>
                    </a:lnTo>
                    <a:lnTo>
                      <a:pt x="3681" y="4860"/>
                    </a:lnTo>
                    <a:lnTo>
                      <a:pt x="2662" y="4882"/>
                    </a:lnTo>
                    <a:lnTo>
                      <a:pt x="1755" y="4882"/>
                    </a:lnTo>
                    <a:lnTo>
                      <a:pt x="1359" y="4860"/>
                    </a:lnTo>
                    <a:lnTo>
                      <a:pt x="981" y="4837"/>
                    </a:lnTo>
                    <a:lnTo>
                      <a:pt x="698" y="4771"/>
                    </a:lnTo>
                    <a:lnTo>
                      <a:pt x="453" y="4716"/>
                    </a:lnTo>
                    <a:lnTo>
                      <a:pt x="453" y="5322"/>
                    </a:lnTo>
                    <a:lnTo>
                      <a:pt x="453" y="6083"/>
                    </a:lnTo>
                    <a:lnTo>
                      <a:pt x="453" y="6909"/>
                    </a:lnTo>
                    <a:lnTo>
                      <a:pt x="453" y="7780"/>
                    </a:lnTo>
                    <a:lnTo>
                      <a:pt x="453" y="8606"/>
                    </a:lnTo>
                    <a:lnTo>
                      <a:pt x="453" y="9345"/>
                    </a:lnTo>
                    <a:lnTo>
                      <a:pt x="453" y="9918"/>
                    </a:lnTo>
                    <a:lnTo>
                      <a:pt x="453" y="10282"/>
                    </a:lnTo>
                    <a:lnTo>
                      <a:pt x="490" y="10381"/>
                    </a:lnTo>
                    <a:lnTo>
                      <a:pt x="547" y="10491"/>
                    </a:lnTo>
                    <a:lnTo>
                      <a:pt x="660" y="10590"/>
                    </a:lnTo>
                    <a:lnTo>
                      <a:pt x="811" y="10700"/>
                    </a:lnTo>
                    <a:lnTo>
                      <a:pt x="981" y="10811"/>
                    </a:lnTo>
                    <a:lnTo>
                      <a:pt x="1208" y="10888"/>
                    </a:lnTo>
                    <a:lnTo>
                      <a:pt x="1453" y="10954"/>
                    </a:lnTo>
                    <a:lnTo>
                      <a:pt x="1718" y="11020"/>
                    </a:lnTo>
                    <a:lnTo>
                      <a:pt x="1963" y="11064"/>
                    </a:lnTo>
                    <a:lnTo>
                      <a:pt x="2265" y="11086"/>
                    </a:lnTo>
                    <a:lnTo>
                      <a:pt x="2548" y="11064"/>
                    </a:lnTo>
                    <a:lnTo>
                      <a:pt x="2794" y="11042"/>
                    </a:lnTo>
                    <a:lnTo>
                      <a:pt x="3096" y="10976"/>
                    </a:lnTo>
                    <a:lnTo>
                      <a:pt x="3341" y="10888"/>
                    </a:lnTo>
                    <a:lnTo>
                      <a:pt x="3606" y="10766"/>
                    </a:lnTo>
                    <a:lnTo>
                      <a:pt x="3813" y="10590"/>
                    </a:lnTo>
                    <a:close/>
                  </a:path>
                </a:pathLst>
              </a:custGeom>
              <a:solidFill>
                <a:srgbClr val="D8EBB3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Puzzle1"/>
              <p:cNvSpPr>
                <a:spLocks noEditPoints="1" noChangeArrowheads="1"/>
              </p:cNvSpPr>
              <p:nvPr/>
            </p:nvSpPr>
            <p:spPr bwMode="auto">
              <a:xfrm>
                <a:off x="1824" y="1091"/>
                <a:ext cx="1800" cy="1051"/>
              </a:xfrm>
              <a:custGeom>
                <a:avLst/>
                <a:gdLst>
                  <a:gd name="T0" fmla="*/ 16740 w 21600"/>
                  <a:gd name="T1" fmla="*/ 21078 h 21600"/>
                  <a:gd name="T2" fmla="*/ 16976 w 21600"/>
                  <a:gd name="T3" fmla="*/ 521 h 21600"/>
                  <a:gd name="T4" fmla="*/ 4725 w 21600"/>
                  <a:gd name="T5" fmla="*/ 856 h 21600"/>
                  <a:gd name="T6" fmla="*/ 5040 w 21600"/>
                  <a:gd name="T7" fmla="*/ 21004 h 21600"/>
                  <a:gd name="T8" fmla="*/ 10811 w 21600"/>
                  <a:gd name="T9" fmla="*/ 12885 h 21600"/>
                  <a:gd name="T10" fmla="*/ 10845 w 21600"/>
                  <a:gd name="T11" fmla="*/ 8714 h 21600"/>
                  <a:gd name="T12" fmla="*/ 21600 w 21600"/>
                  <a:gd name="T13" fmla="*/ 10000 h 21600"/>
                  <a:gd name="T14" fmla="*/ 56 w 21600"/>
                  <a:gd name="T15" fmla="*/ 10000 h 21600"/>
                  <a:gd name="T16" fmla="*/ 6086 w 21600"/>
                  <a:gd name="T17" fmla="*/ 2569 h 21600"/>
                  <a:gd name="T18" fmla="*/ 16132 w 21600"/>
                  <a:gd name="T19" fmla="*/ 1955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9360" y="20836"/>
                    </a:moveTo>
                    <a:lnTo>
                      <a:pt x="9528" y="20836"/>
                    </a:lnTo>
                    <a:lnTo>
                      <a:pt x="9686" y="20762"/>
                    </a:lnTo>
                    <a:lnTo>
                      <a:pt x="9810" y="20687"/>
                    </a:lnTo>
                    <a:lnTo>
                      <a:pt x="9922" y="20575"/>
                    </a:lnTo>
                    <a:lnTo>
                      <a:pt x="10012" y="20426"/>
                    </a:lnTo>
                    <a:lnTo>
                      <a:pt x="10068" y="20296"/>
                    </a:lnTo>
                    <a:lnTo>
                      <a:pt x="10113" y="20110"/>
                    </a:lnTo>
                    <a:lnTo>
                      <a:pt x="10136" y="19905"/>
                    </a:lnTo>
                    <a:lnTo>
                      <a:pt x="10136" y="19682"/>
                    </a:lnTo>
                    <a:lnTo>
                      <a:pt x="10113" y="19440"/>
                    </a:lnTo>
                    <a:lnTo>
                      <a:pt x="10068" y="19142"/>
                    </a:lnTo>
                    <a:lnTo>
                      <a:pt x="10012" y="18900"/>
                    </a:lnTo>
                    <a:lnTo>
                      <a:pt x="9900" y="18620"/>
                    </a:lnTo>
                    <a:lnTo>
                      <a:pt x="9787" y="18285"/>
                    </a:lnTo>
                    <a:lnTo>
                      <a:pt x="9641" y="17968"/>
                    </a:lnTo>
                    <a:lnTo>
                      <a:pt x="9472" y="17652"/>
                    </a:lnTo>
                    <a:lnTo>
                      <a:pt x="9382" y="17466"/>
                    </a:lnTo>
                    <a:lnTo>
                      <a:pt x="9315" y="17298"/>
                    </a:lnTo>
                    <a:lnTo>
                      <a:pt x="9258" y="17112"/>
                    </a:lnTo>
                    <a:lnTo>
                      <a:pt x="9191" y="16926"/>
                    </a:lnTo>
                    <a:lnTo>
                      <a:pt x="9123" y="16535"/>
                    </a:lnTo>
                    <a:lnTo>
                      <a:pt x="9101" y="16144"/>
                    </a:lnTo>
                    <a:lnTo>
                      <a:pt x="9101" y="15753"/>
                    </a:lnTo>
                    <a:lnTo>
                      <a:pt x="9168" y="15362"/>
                    </a:lnTo>
                    <a:lnTo>
                      <a:pt x="9236" y="14971"/>
                    </a:lnTo>
                    <a:lnTo>
                      <a:pt x="9360" y="14580"/>
                    </a:lnTo>
                    <a:lnTo>
                      <a:pt x="9495" y="14244"/>
                    </a:lnTo>
                    <a:lnTo>
                      <a:pt x="9663" y="13891"/>
                    </a:lnTo>
                    <a:lnTo>
                      <a:pt x="9855" y="13611"/>
                    </a:lnTo>
                    <a:lnTo>
                      <a:pt x="10068" y="13351"/>
                    </a:lnTo>
                    <a:lnTo>
                      <a:pt x="10293" y="13146"/>
                    </a:lnTo>
                    <a:lnTo>
                      <a:pt x="10552" y="12997"/>
                    </a:lnTo>
                    <a:lnTo>
                      <a:pt x="10811" y="12885"/>
                    </a:lnTo>
                    <a:lnTo>
                      <a:pt x="11069" y="12866"/>
                    </a:lnTo>
                    <a:lnTo>
                      <a:pt x="11351" y="12885"/>
                    </a:lnTo>
                    <a:lnTo>
                      <a:pt x="11610" y="12997"/>
                    </a:lnTo>
                    <a:lnTo>
                      <a:pt x="11846" y="13183"/>
                    </a:lnTo>
                    <a:lnTo>
                      <a:pt x="12060" y="13388"/>
                    </a:lnTo>
                    <a:lnTo>
                      <a:pt x="12251" y="13648"/>
                    </a:lnTo>
                    <a:lnTo>
                      <a:pt x="12419" y="13928"/>
                    </a:lnTo>
                    <a:lnTo>
                      <a:pt x="12555" y="14244"/>
                    </a:lnTo>
                    <a:lnTo>
                      <a:pt x="12690" y="14617"/>
                    </a:lnTo>
                    <a:lnTo>
                      <a:pt x="12768" y="15008"/>
                    </a:lnTo>
                    <a:lnTo>
                      <a:pt x="12836" y="15399"/>
                    </a:lnTo>
                    <a:lnTo>
                      <a:pt x="12858" y="15753"/>
                    </a:lnTo>
                    <a:lnTo>
                      <a:pt x="12858" y="16144"/>
                    </a:lnTo>
                    <a:lnTo>
                      <a:pt x="12813" y="16535"/>
                    </a:lnTo>
                    <a:lnTo>
                      <a:pt x="12746" y="16888"/>
                    </a:lnTo>
                    <a:lnTo>
                      <a:pt x="12667" y="17224"/>
                    </a:lnTo>
                    <a:lnTo>
                      <a:pt x="12510" y="17503"/>
                    </a:lnTo>
                    <a:lnTo>
                      <a:pt x="12228" y="18043"/>
                    </a:lnTo>
                    <a:lnTo>
                      <a:pt x="11970" y="18546"/>
                    </a:lnTo>
                    <a:lnTo>
                      <a:pt x="11868" y="18751"/>
                    </a:lnTo>
                    <a:lnTo>
                      <a:pt x="11778" y="18974"/>
                    </a:lnTo>
                    <a:lnTo>
                      <a:pt x="11711" y="19179"/>
                    </a:lnTo>
                    <a:lnTo>
                      <a:pt x="11666" y="19365"/>
                    </a:lnTo>
                    <a:lnTo>
                      <a:pt x="11632" y="19570"/>
                    </a:lnTo>
                    <a:lnTo>
                      <a:pt x="11632" y="19756"/>
                    </a:lnTo>
                    <a:lnTo>
                      <a:pt x="11632" y="19942"/>
                    </a:lnTo>
                    <a:lnTo>
                      <a:pt x="11643" y="20110"/>
                    </a:lnTo>
                    <a:lnTo>
                      <a:pt x="11711" y="20296"/>
                    </a:lnTo>
                    <a:lnTo>
                      <a:pt x="11801" y="20464"/>
                    </a:lnTo>
                    <a:lnTo>
                      <a:pt x="11891" y="20650"/>
                    </a:lnTo>
                    <a:lnTo>
                      <a:pt x="12037" y="20836"/>
                    </a:lnTo>
                    <a:lnTo>
                      <a:pt x="12206" y="21004"/>
                    </a:lnTo>
                    <a:lnTo>
                      <a:pt x="12419" y="21190"/>
                    </a:lnTo>
                    <a:lnTo>
                      <a:pt x="12667" y="21320"/>
                    </a:lnTo>
                    <a:lnTo>
                      <a:pt x="12960" y="21432"/>
                    </a:lnTo>
                    <a:lnTo>
                      <a:pt x="13286" y="21544"/>
                    </a:lnTo>
                    <a:lnTo>
                      <a:pt x="13612" y="21655"/>
                    </a:lnTo>
                    <a:lnTo>
                      <a:pt x="13983" y="21693"/>
                    </a:lnTo>
                    <a:lnTo>
                      <a:pt x="14343" y="21730"/>
                    </a:lnTo>
                    <a:lnTo>
                      <a:pt x="14715" y="21730"/>
                    </a:lnTo>
                    <a:lnTo>
                      <a:pt x="15075" y="21730"/>
                    </a:lnTo>
                    <a:lnTo>
                      <a:pt x="15446" y="21655"/>
                    </a:lnTo>
                    <a:lnTo>
                      <a:pt x="15794" y="21581"/>
                    </a:lnTo>
                    <a:lnTo>
                      <a:pt x="16132" y="21432"/>
                    </a:lnTo>
                    <a:lnTo>
                      <a:pt x="16458" y="21302"/>
                    </a:lnTo>
                    <a:lnTo>
                      <a:pt x="16740" y="21078"/>
                    </a:lnTo>
                    <a:lnTo>
                      <a:pt x="16976" y="20836"/>
                    </a:lnTo>
                    <a:lnTo>
                      <a:pt x="17043" y="20650"/>
                    </a:lnTo>
                    <a:lnTo>
                      <a:pt x="17088" y="20426"/>
                    </a:lnTo>
                    <a:lnTo>
                      <a:pt x="17133" y="20222"/>
                    </a:lnTo>
                    <a:lnTo>
                      <a:pt x="17156" y="19980"/>
                    </a:lnTo>
                    <a:lnTo>
                      <a:pt x="17167" y="19477"/>
                    </a:lnTo>
                    <a:lnTo>
                      <a:pt x="17167" y="18974"/>
                    </a:lnTo>
                    <a:lnTo>
                      <a:pt x="17156" y="18397"/>
                    </a:lnTo>
                    <a:lnTo>
                      <a:pt x="17111" y="17820"/>
                    </a:lnTo>
                    <a:lnTo>
                      <a:pt x="17066" y="17261"/>
                    </a:lnTo>
                    <a:lnTo>
                      <a:pt x="16998" y="16646"/>
                    </a:lnTo>
                    <a:lnTo>
                      <a:pt x="16852" y="15511"/>
                    </a:lnTo>
                    <a:lnTo>
                      <a:pt x="16740" y="14393"/>
                    </a:lnTo>
                    <a:lnTo>
                      <a:pt x="16717" y="13928"/>
                    </a:lnTo>
                    <a:lnTo>
                      <a:pt x="16695" y="13462"/>
                    </a:lnTo>
                    <a:lnTo>
                      <a:pt x="16717" y="13071"/>
                    </a:lnTo>
                    <a:lnTo>
                      <a:pt x="16785" y="12755"/>
                    </a:lnTo>
                    <a:lnTo>
                      <a:pt x="16852" y="12419"/>
                    </a:lnTo>
                    <a:lnTo>
                      <a:pt x="16953" y="12140"/>
                    </a:lnTo>
                    <a:lnTo>
                      <a:pt x="17088" y="11898"/>
                    </a:lnTo>
                    <a:lnTo>
                      <a:pt x="17212" y="11675"/>
                    </a:lnTo>
                    <a:lnTo>
                      <a:pt x="17370" y="11470"/>
                    </a:lnTo>
                    <a:lnTo>
                      <a:pt x="17516" y="11284"/>
                    </a:lnTo>
                    <a:lnTo>
                      <a:pt x="17696" y="11135"/>
                    </a:lnTo>
                    <a:lnTo>
                      <a:pt x="17865" y="11042"/>
                    </a:lnTo>
                    <a:lnTo>
                      <a:pt x="18033" y="10930"/>
                    </a:lnTo>
                    <a:lnTo>
                      <a:pt x="18213" y="10893"/>
                    </a:lnTo>
                    <a:lnTo>
                      <a:pt x="18382" y="10893"/>
                    </a:lnTo>
                    <a:lnTo>
                      <a:pt x="18551" y="10967"/>
                    </a:lnTo>
                    <a:lnTo>
                      <a:pt x="18708" y="11042"/>
                    </a:lnTo>
                    <a:lnTo>
                      <a:pt x="18855" y="11172"/>
                    </a:lnTo>
                    <a:lnTo>
                      <a:pt x="19012" y="11358"/>
                    </a:lnTo>
                    <a:lnTo>
                      <a:pt x="19136" y="11600"/>
                    </a:lnTo>
                    <a:lnTo>
                      <a:pt x="19271" y="11861"/>
                    </a:lnTo>
                    <a:lnTo>
                      <a:pt x="19440" y="12028"/>
                    </a:lnTo>
                    <a:lnTo>
                      <a:pt x="19608" y="12177"/>
                    </a:lnTo>
                    <a:lnTo>
                      <a:pt x="19822" y="12289"/>
                    </a:lnTo>
                    <a:lnTo>
                      <a:pt x="20025" y="12289"/>
                    </a:lnTo>
                    <a:lnTo>
                      <a:pt x="20238" y="12289"/>
                    </a:lnTo>
                    <a:lnTo>
                      <a:pt x="20452" y="12215"/>
                    </a:lnTo>
                    <a:lnTo>
                      <a:pt x="20643" y="12103"/>
                    </a:lnTo>
                    <a:lnTo>
                      <a:pt x="20846" y="11973"/>
                    </a:lnTo>
                    <a:lnTo>
                      <a:pt x="21037" y="11786"/>
                    </a:lnTo>
                    <a:lnTo>
                      <a:pt x="21206" y="11563"/>
                    </a:lnTo>
                    <a:lnTo>
                      <a:pt x="21363" y="11321"/>
                    </a:lnTo>
                    <a:lnTo>
                      <a:pt x="21465" y="11079"/>
                    </a:lnTo>
                    <a:lnTo>
                      <a:pt x="21577" y="10744"/>
                    </a:lnTo>
                    <a:lnTo>
                      <a:pt x="21622" y="10427"/>
                    </a:lnTo>
                    <a:lnTo>
                      <a:pt x="21645" y="10111"/>
                    </a:lnTo>
                    <a:lnTo>
                      <a:pt x="21622" y="9608"/>
                    </a:lnTo>
                    <a:lnTo>
                      <a:pt x="21577" y="9142"/>
                    </a:lnTo>
                    <a:lnTo>
                      <a:pt x="21465" y="8751"/>
                    </a:lnTo>
                    <a:lnTo>
                      <a:pt x="21363" y="8397"/>
                    </a:lnTo>
                    <a:lnTo>
                      <a:pt x="21206" y="8062"/>
                    </a:lnTo>
                    <a:lnTo>
                      <a:pt x="21037" y="7820"/>
                    </a:lnTo>
                    <a:lnTo>
                      <a:pt x="20846" y="7597"/>
                    </a:lnTo>
                    <a:lnTo>
                      <a:pt x="20643" y="7429"/>
                    </a:lnTo>
                    <a:lnTo>
                      <a:pt x="20452" y="7317"/>
                    </a:lnTo>
                    <a:lnTo>
                      <a:pt x="20238" y="7206"/>
                    </a:lnTo>
                    <a:lnTo>
                      <a:pt x="20025" y="7168"/>
                    </a:lnTo>
                    <a:lnTo>
                      <a:pt x="19822" y="7206"/>
                    </a:lnTo>
                    <a:lnTo>
                      <a:pt x="19608" y="7243"/>
                    </a:lnTo>
                    <a:lnTo>
                      <a:pt x="19440" y="7355"/>
                    </a:lnTo>
                    <a:lnTo>
                      <a:pt x="19271" y="7504"/>
                    </a:lnTo>
                    <a:lnTo>
                      <a:pt x="19136" y="7708"/>
                    </a:lnTo>
                    <a:lnTo>
                      <a:pt x="19012" y="7895"/>
                    </a:lnTo>
                    <a:lnTo>
                      <a:pt x="18832" y="8025"/>
                    </a:lnTo>
                    <a:lnTo>
                      <a:pt x="18663" y="8174"/>
                    </a:lnTo>
                    <a:lnTo>
                      <a:pt x="18472" y="8248"/>
                    </a:lnTo>
                    <a:lnTo>
                      <a:pt x="18270" y="8286"/>
                    </a:lnTo>
                    <a:lnTo>
                      <a:pt x="18078" y="8323"/>
                    </a:lnTo>
                    <a:lnTo>
                      <a:pt x="17887" y="8323"/>
                    </a:lnTo>
                    <a:lnTo>
                      <a:pt x="17696" y="8248"/>
                    </a:lnTo>
                    <a:lnTo>
                      <a:pt x="17493" y="8174"/>
                    </a:lnTo>
                    <a:lnTo>
                      <a:pt x="17302" y="8062"/>
                    </a:lnTo>
                    <a:lnTo>
                      <a:pt x="17133" y="7969"/>
                    </a:lnTo>
                    <a:lnTo>
                      <a:pt x="16976" y="7783"/>
                    </a:lnTo>
                    <a:lnTo>
                      <a:pt x="16852" y="7597"/>
                    </a:lnTo>
                    <a:lnTo>
                      <a:pt x="16740" y="7429"/>
                    </a:lnTo>
                    <a:lnTo>
                      <a:pt x="16672" y="7168"/>
                    </a:lnTo>
                    <a:lnTo>
                      <a:pt x="16638" y="6926"/>
                    </a:lnTo>
                    <a:lnTo>
                      <a:pt x="16616" y="6498"/>
                    </a:lnTo>
                    <a:lnTo>
                      <a:pt x="16616" y="5772"/>
                    </a:lnTo>
                    <a:lnTo>
                      <a:pt x="16650" y="4915"/>
                    </a:lnTo>
                    <a:lnTo>
                      <a:pt x="16695" y="3928"/>
                    </a:lnTo>
                    <a:lnTo>
                      <a:pt x="16762" y="2960"/>
                    </a:lnTo>
                    <a:lnTo>
                      <a:pt x="16830" y="1992"/>
                    </a:lnTo>
                    <a:lnTo>
                      <a:pt x="16908" y="1173"/>
                    </a:lnTo>
                    <a:lnTo>
                      <a:pt x="16976" y="521"/>
                    </a:lnTo>
                    <a:lnTo>
                      <a:pt x="16953" y="521"/>
                    </a:lnTo>
                    <a:lnTo>
                      <a:pt x="16931" y="521"/>
                    </a:lnTo>
                    <a:lnTo>
                      <a:pt x="16267" y="484"/>
                    </a:lnTo>
                    <a:lnTo>
                      <a:pt x="15637" y="428"/>
                    </a:lnTo>
                    <a:lnTo>
                      <a:pt x="15063" y="353"/>
                    </a:lnTo>
                    <a:lnTo>
                      <a:pt x="14523" y="279"/>
                    </a:lnTo>
                    <a:lnTo>
                      <a:pt x="14040" y="167"/>
                    </a:lnTo>
                    <a:lnTo>
                      <a:pt x="13635" y="93"/>
                    </a:lnTo>
                    <a:lnTo>
                      <a:pt x="13331" y="18"/>
                    </a:lnTo>
                    <a:lnTo>
                      <a:pt x="13117" y="18"/>
                    </a:lnTo>
                    <a:lnTo>
                      <a:pt x="12982" y="18"/>
                    </a:lnTo>
                    <a:lnTo>
                      <a:pt x="12858" y="130"/>
                    </a:lnTo>
                    <a:lnTo>
                      <a:pt x="12723" y="279"/>
                    </a:lnTo>
                    <a:lnTo>
                      <a:pt x="12622" y="446"/>
                    </a:lnTo>
                    <a:lnTo>
                      <a:pt x="12510" y="670"/>
                    </a:lnTo>
                    <a:lnTo>
                      <a:pt x="12419" y="912"/>
                    </a:lnTo>
                    <a:lnTo>
                      <a:pt x="12363" y="1210"/>
                    </a:lnTo>
                    <a:lnTo>
                      <a:pt x="12318" y="1526"/>
                    </a:lnTo>
                    <a:lnTo>
                      <a:pt x="12273" y="1843"/>
                    </a:lnTo>
                    <a:lnTo>
                      <a:pt x="12251" y="2215"/>
                    </a:lnTo>
                    <a:lnTo>
                      <a:pt x="12273" y="2532"/>
                    </a:lnTo>
                    <a:lnTo>
                      <a:pt x="12318" y="2886"/>
                    </a:lnTo>
                    <a:lnTo>
                      <a:pt x="12386" y="3240"/>
                    </a:lnTo>
                    <a:lnTo>
                      <a:pt x="12464" y="3556"/>
                    </a:lnTo>
                    <a:lnTo>
                      <a:pt x="12577" y="3891"/>
                    </a:lnTo>
                    <a:lnTo>
                      <a:pt x="12746" y="4171"/>
                    </a:lnTo>
                    <a:lnTo>
                      <a:pt x="12926" y="4487"/>
                    </a:lnTo>
                    <a:lnTo>
                      <a:pt x="13050" y="4860"/>
                    </a:lnTo>
                    <a:lnTo>
                      <a:pt x="13162" y="5251"/>
                    </a:lnTo>
                    <a:lnTo>
                      <a:pt x="13218" y="5604"/>
                    </a:lnTo>
                    <a:lnTo>
                      <a:pt x="13263" y="5995"/>
                    </a:lnTo>
                    <a:lnTo>
                      <a:pt x="13241" y="6386"/>
                    </a:lnTo>
                    <a:lnTo>
                      <a:pt x="13218" y="6740"/>
                    </a:lnTo>
                    <a:lnTo>
                      <a:pt x="13139" y="7094"/>
                    </a:lnTo>
                    <a:lnTo>
                      <a:pt x="13050" y="7429"/>
                    </a:lnTo>
                    <a:lnTo>
                      <a:pt x="12903" y="7746"/>
                    </a:lnTo>
                    <a:lnTo>
                      <a:pt x="12723" y="8025"/>
                    </a:lnTo>
                    <a:lnTo>
                      <a:pt x="12532" y="8286"/>
                    </a:lnTo>
                    <a:lnTo>
                      <a:pt x="12318" y="8491"/>
                    </a:lnTo>
                    <a:lnTo>
                      <a:pt x="12060" y="8677"/>
                    </a:lnTo>
                    <a:lnTo>
                      <a:pt x="11756" y="8788"/>
                    </a:lnTo>
                    <a:lnTo>
                      <a:pt x="11452" y="8826"/>
                    </a:lnTo>
                    <a:lnTo>
                      <a:pt x="11283" y="8826"/>
                    </a:lnTo>
                    <a:lnTo>
                      <a:pt x="11126" y="8826"/>
                    </a:lnTo>
                    <a:lnTo>
                      <a:pt x="11002" y="8788"/>
                    </a:lnTo>
                    <a:lnTo>
                      <a:pt x="10845" y="8714"/>
                    </a:lnTo>
                    <a:lnTo>
                      <a:pt x="10721" y="8640"/>
                    </a:lnTo>
                    <a:lnTo>
                      <a:pt x="10608" y="8565"/>
                    </a:lnTo>
                    <a:lnTo>
                      <a:pt x="10485" y="8453"/>
                    </a:lnTo>
                    <a:lnTo>
                      <a:pt x="10372" y="8323"/>
                    </a:lnTo>
                    <a:lnTo>
                      <a:pt x="10181" y="8062"/>
                    </a:lnTo>
                    <a:lnTo>
                      <a:pt x="10035" y="7746"/>
                    </a:lnTo>
                    <a:lnTo>
                      <a:pt x="9900" y="7392"/>
                    </a:lnTo>
                    <a:lnTo>
                      <a:pt x="9787" y="7001"/>
                    </a:lnTo>
                    <a:lnTo>
                      <a:pt x="9731" y="6610"/>
                    </a:lnTo>
                    <a:lnTo>
                      <a:pt x="9686" y="6219"/>
                    </a:lnTo>
                    <a:lnTo>
                      <a:pt x="9663" y="5772"/>
                    </a:lnTo>
                    <a:lnTo>
                      <a:pt x="9686" y="5381"/>
                    </a:lnTo>
                    <a:lnTo>
                      <a:pt x="9753" y="4990"/>
                    </a:lnTo>
                    <a:lnTo>
                      <a:pt x="9832" y="4636"/>
                    </a:lnTo>
                    <a:lnTo>
                      <a:pt x="9945" y="4320"/>
                    </a:lnTo>
                    <a:lnTo>
                      <a:pt x="10068" y="4022"/>
                    </a:lnTo>
                    <a:lnTo>
                      <a:pt x="10203" y="3817"/>
                    </a:lnTo>
                    <a:lnTo>
                      <a:pt x="10316" y="3593"/>
                    </a:lnTo>
                    <a:lnTo>
                      <a:pt x="10395" y="3351"/>
                    </a:lnTo>
                    <a:lnTo>
                      <a:pt x="10462" y="3109"/>
                    </a:lnTo>
                    <a:lnTo>
                      <a:pt x="10507" y="2848"/>
                    </a:lnTo>
                    <a:lnTo>
                      <a:pt x="10530" y="2606"/>
                    </a:lnTo>
                    <a:lnTo>
                      <a:pt x="10507" y="2346"/>
                    </a:lnTo>
                    <a:lnTo>
                      <a:pt x="10462" y="2141"/>
                    </a:lnTo>
                    <a:lnTo>
                      <a:pt x="10395" y="1880"/>
                    </a:lnTo>
                    <a:lnTo>
                      <a:pt x="10293" y="1638"/>
                    </a:lnTo>
                    <a:lnTo>
                      <a:pt x="10158" y="1415"/>
                    </a:lnTo>
                    <a:lnTo>
                      <a:pt x="9967" y="1210"/>
                    </a:lnTo>
                    <a:lnTo>
                      <a:pt x="9753" y="986"/>
                    </a:lnTo>
                    <a:lnTo>
                      <a:pt x="9495" y="819"/>
                    </a:lnTo>
                    <a:lnTo>
                      <a:pt x="9191" y="670"/>
                    </a:lnTo>
                    <a:lnTo>
                      <a:pt x="8842" y="521"/>
                    </a:lnTo>
                    <a:lnTo>
                      <a:pt x="8471" y="446"/>
                    </a:lnTo>
                    <a:lnTo>
                      <a:pt x="7998" y="428"/>
                    </a:lnTo>
                    <a:lnTo>
                      <a:pt x="7413" y="428"/>
                    </a:lnTo>
                    <a:lnTo>
                      <a:pt x="6817" y="446"/>
                    </a:lnTo>
                    <a:lnTo>
                      <a:pt x="6187" y="521"/>
                    </a:lnTo>
                    <a:lnTo>
                      <a:pt x="5602" y="633"/>
                    </a:lnTo>
                    <a:lnTo>
                      <a:pt x="5107" y="744"/>
                    </a:lnTo>
                    <a:lnTo>
                      <a:pt x="4725" y="856"/>
                    </a:lnTo>
                    <a:lnTo>
                      <a:pt x="4848" y="1564"/>
                    </a:lnTo>
                    <a:lnTo>
                      <a:pt x="5028" y="2495"/>
                    </a:lnTo>
                    <a:lnTo>
                      <a:pt x="5175" y="3556"/>
                    </a:lnTo>
                    <a:lnTo>
                      <a:pt x="5298" y="4673"/>
                    </a:lnTo>
                    <a:lnTo>
                      <a:pt x="5343" y="5213"/>
                    </a:lnTo>
                    <a:lnTo>
                      <a:pt x="5388" y="5753"/>
                    </a:lnTo>
                    <a:lnTo>
                      <a:pt x="5411" y="6275"/>
                    </a:lnTo>
                    <a:lnTo>
                      <a:pt x="5411" y="6740"/>
                    </a:lnTo>
                    <a:lnTo>
                      <a:pt x="5366" y="7168"/>
                    </a:lnTo>
                    <a:lnTo>
                      <a:pt x="5321" y="7541"/>
                    </a:lnTo>
                    <a:lnTo>
                      <a:pt x="5287" y="7708"/>
                    </a:lnTo>
                    <a:lnTo>
                      <a:pt x="5242" y="7857"/>
                    </a:lnTo>
                    <a:lnTo>
                      <a:pt x="5197" y="7969"/>
                    </a:lnTo>
                    <a:lnTo>
                      <a:pt x="5130" y="8062"/>
                    </a:lnTo>
                    <a:lnTo>
                      <a:pt x="5006" y="8248"/>
                    </a:lnTo>
                    <a:lnTo>
                      <a:pt x="4848" y="8397"/>
                    </a:lnTo>
                    <a:lnTo>
                      <a:pt x="4725" y="8528"/>
                    </a:lnTo>
                    <a:lnTo>
                      <a:pt x="4567" y="8640"/>
                    </a:lnTo>
                    <a:lnTo>
                      <a:pt x="4421" y="8714"/>
                    </a:lnTo>
                    <a:lnTo>
                      <a:pt x="4263" y="8751"/>
                    </a:lnTo>
                    <a:lnTo>
                      <a:pt x="4095" y="8788"/>
                    </a:lnTo>
                    <a:lnTo>
                      <a:pt x="3948" y="8788"/>
                    </a:lnTo>
                    <a:lnTo>
                      <a:pt x="3791" y="8751"/>
                    </a:lnTo>
                    <a:lnTo>
                      <a:pt x="3667" y="8714"/>
                    </a:lnTo>
                    <a:lnTo>
                      <a:pt x="3510" y="8677"/>
                    </a:lnTo>
                    <a:lnTo>
                      <a:pt x="3386" y="8602"/>
                    </a:lnTo>
                    <a:lnTo>
                      <a:pt x="3251" y="8491"/>
                    </a:lnTo>
                    <a:lnTo>
                      <a:pt x="3127" y="8360"/>
                    </a:lnTo>
                    <a:lnTo>
                      <a:pt x="3015" y="8248"/>
                    </a:lnTo>
                    <a:lnTo>
                      <a:pt x="2925" y="8062"/>
                    </a:lnTo>
                    <a:lnTo>
                      <a:pt x="2778" y="7857"/>
                    </a:lnTo>
                    <a:lnTo>
                      <a:pt x="2610" y="7671"/>
                    </a:lnTo>
                    <a:lnTo>
                      <a:pt x="2407" y="7541"/>
                    </a:lnTo>
                    <a:lnTo>
                      <a:pt x="2171" y="7466"/>
                    </a:lnTo>
                    <a:lnTo>
                      <a:pt x="1957" y="7429"/>
                    </a:lnTo>
                    <a:lnTo>
                      <a:pt x="1698" y="7429"/>
                    </a:lnTo>
                    <a:lnTo>
                      <a:pt x="1462" y="7466"/>
                    </a:lnTo>
                    <a:lnTo>
                      <a:pt x="1226" y="7559"/>
                    </a:lnTo>
                    <a:lnTo>
                      <a:pt x="989" y="7708"/>
                    </a:lnTo>
                    <a:lnTo>
                      <a:pt x="776" y="7932"/>
                    </a:lnTo>
                    <a:lnTo>
                      <a:pt x="551" y="8211"/>
                    </a:lnTo>
                    <a:lnTo>
                      <a:pt x="382" y="8528"/>
                    </a:lnTo>
                    <a:lnTo>
                      <a:pt x="315" y="8714"/>
                    </a:lnTo>
                    <a:lnTo>
                      <a:pt x="236" y="8919"/>
                    </a:lnTo>
                    <a:lnTo>
                      <a:pt x="191" y="9142"/>
                    </a:lnTo>
                    <a:lnTo>
                      <a:pt x="123" y="9347"/>
                    </a:lnTo>
                    <a:lnTo>
                      <a:pt x="78" y="9608"/>
                    </a:lnTo>
                    <a:lnTo>
                      <a:pt x="56" y="9887"/>
                    </a:lnTo>
                    <a:lnTo>
                      <a:pt x="33" y="10185"/>
                    </a:lnTo>
                    <a:lnTo>
                      <a:pt x="33" y="10464"/>
                    </a:lnTo>
                    <a:lnTo>
                      <a:pt x="33" y="10706"/>
                    </a:lnTo>
                    <a:lnTo>
                      <a:pt x="56" y="10967"/>
                    </a:lnTo>
                    <a:lnTo>
                      <a:pt x="78" y="11172"/>
                    </a:lnTo>
                    <a:lnTo>
                      <a:pt x="123" y="11395"/>
                    </a:lnTo>
                    <a:lnTo>
                      <a:pt x="168" y="11600"/>
                    </a:lnTo>
                    <a:lnTo>
                      <a:pt x="236" y="11786"/>
                    </a:lnTo>
                    <a:lnTo>
                      <a:pt x="292" y="11973"/>
                    </a:lnTo>
                    <a:lnTo>
                      <a:pt x="382" y="12140"/>
                    </a:lnTo>
                    <a:lnTo>
                      <a:pt x="540" y="12419"/>
                    </a:lnTo>
                    <a:lnTo>
                      <a:pt x="731" y="12680"/>
                    </a:lnTo>
                    <a:lnTo>
                      <a:pt x="944" y="12866"/>
                    </a:lnTo>
                    <a:lnTo>
                      <a:pt x="1158" y="12997"/>
                    </a:lnTo>
                    <a:lnTo>
                      <a:pt x="1395" y="13108"/>
                    </a:lnTo>
                    <a:lnTo>
                      <a:pt x="1608" y="13183"/>
                    </a:lnTo>
                    <a:lnTo>
                      <a:pt x="1856" y="13183"/>
                    </a:lnTo>
                    <a:lnTo>
                      <a:pt x="2070" y="13146"/>
                    </a:lnTo>
                    <a:lnTo>
                      <a:pt x="2261" y="13071"/>
                    </a:lnTo>
                    <a:lnTo>
                      <a:pt x="2430" y="12960"/>
                    </a:lnTo>
                    <a:lnTo>
                      <a:pt x="2587" y="12792"/>
                    </a:lnTo>
                    <a:lnTo>
                      <a:pt x="2688" y="12606"/>
                    </a:lnTo>
                    <a:lnTo>
                      <a:pt x="2801" y="12419"/>
                    </a:lnTo>
                    <a:lnTo>
                      <a:pt x="2925" y="12289"/>
                    </a:lnTo>
                    <a:lnTo>
                      <a:pt x="3082" y="12177"/>
                    </a:lnTo>
                    <a:lnTo>
                      <a:pt x="3228" y="12103"/>
                    </a:lnTo>
                    <a:lnTo>
                      <a:pt x="3408" y="12103"/>
                    </a:lnTo>
                    <a:lnTo>
                      <a:pt x="3577" y="12103"/>
                    </a:lnTo>
                    <a:lnTo>
                      <a:pt x="3723" y="12177"/>
                    </a:lnTo>
                    <a:lnTo>
                      <a:pt x="3903" y="12252"/>
                    </a:lnTo>
                    <a:lnTo>
                      <a:pt x="4072" y="12364"/>
                    </a:lnTo>
                    <a:lnTo>
                      <a:pt x="4230" y="12494"/>
                    </a:lnTo>
                    <a:lnTo>
                      <a:pt x="4353" y="12643"/>
                    </a:lnTo>
                    <a:lnTo>
                      <a:pt x="4488" y="12829"/>
                    </a:lnTo>
                    <a:lnTo>
                      <a:pt x="4567" y="13034"/>
                    </a:lnTo>
                    <a:lnTo>
                      <a:pt x="4657" y="13257"/>
                    </a:lnTo>
                    <a:lnTo>
                      <a:pt x="4702" y="13462"/>
                    </a:lnTo>
                    <a:lnTo>
                      <a:pt x="4725" y="13686"/>
                    </a:lnTo>
                    <a:lnTo>
                      <a:pt x="4702" y="14282"/>
                    </a:lnTo>
                    <a:lnTo>
                      <a:pt x="4657" y="15045"/>
                    </a:lnTo>
                    <a:lnTo>
                      <a:pt x="4612" y="15976"/>
                    </a:lnTo>
                    <a:lnTo>
                      <a:pt x="4590" y="16926"/>
                    </a:lnTo>
                    <a:lnTo>
                      <a:pt x="4567" y="17968"/>
                    </a:lnTo>
                    <a:lnTo>
                      <a:pt x="4567" y="19011"/>
                    </a:lnTo>
                    <a:lnTo>
                      <a:pt x="4590" y="19514"/>
                    </a:lnTo>
                    <a:lnTo>
                      <a:pt x="4612" y="19980"/>
                    </a:lnTo>
                    <a:lnTo>
                      <a:pt x="4657" y="20426"/>
                    </a:lnTo>
                    <a:lnTo>
                      <a:pt x="4725" y="20836"/>
                    </a:lnTo>
                    <a:lnTo>
                      <a:pt x="4848" y="20929"/>
                    </a:lnTo>
                    <a:lnTo>
                      <a:pt x="5040" y="21004"/>
                    </a:lnTo>
                    <a:lnTo>
                      <a:pt x="5265" y="21078"/>
                    </a:lnTo>
                    <a:lnTo>
                      <a:pt x="5478" y="21115"/>
                    </a:lnTo>
                    <a:lnTo>
                      <a:pt x="6041" y="21115"/>
                    </a:lnTo>
                    <a:lnTo>
                      <a:pt x="6637" y="21078"/>
                    </a:lnTo>
                    <a:lnTo>
                      <a:pt x="7312" y="21004"/>
                    </a:lnTo>
                    <a:lnTo>
                      <a:pt x="7998" y="20929"/>
                    </a:lnTo>
                    <a:lnTo>
                      <a:pt x="8696" y="20855"/>
                    </a:lnTo>
                    <a:lnTo>
                      <a:pt x="9360" y="20836"/>
                    </a:lnTo>
                    <a:close/>
                  </a:path>
                </a:pathLst>
              </a:custGeom>
              <a:solidFill>
                <a:srgbClr val="CC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12" name="Puzzle4"/>
            <p:cNvSpPr>
              <a:spLocks noEditPoints="1" noChangeArrowheads="1"/>
            </p:cNvSpPr>
            <p:nvPr/>
          </p:nvSpPr>
          <p:spPr bwMode="auto">
            <a:xfrm>
              <a:off x="2265676" y="3920434"/>
              <a:ext cx="797892" cy="1527452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Puzzle1"/>
            <p:cNvSpPr>
              <a:spLocks noEditPoints="1" noChangeArrowheads="1"/>
            </p:cNvSpPr>
            <p:nvPr/>
          </p:nvSpPr>
          <p:spPr bwMode="auto">
            <a:xfrm>
              <a:off x="1994749" y="5071292"/>
              <a:ext cx="1339745" cy="910580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Puzzle1"/>
            <p:cNvSpPr>
              <a:spLocks noEditPoints="1" noChangeArrowheads="1"/>
            </p:cNvSpPr>
            <p:nvPr/>
          </p:nvSpPr>
          <p:spPr bwMode="auto">
            <a:xfrm>
              <a:off x="1994748" y="3376339"/>
              <a:ext cx="1339745" cy="910580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Puzzle3"/>
            <p:cNvSpPr>
              <a:spLocks noEditPoints="1" noChangeArrowheads="1"/>
            </p:cNvSpPr>
            <p:nvPr/>
          </p:nvSpPr>
          <p:spPr bwMode="auto">
            <a:xfrm>
              <a:off x="1496888" y="4670152"/>
              <a:ext cx="829153" cy="1311720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Puzzle1"/>
            <p:cNvSpPr>
              <a:spLocks noEditPoints="1" noChangeArrowheads="1"/>
            </p:cNvSpPr>
            <p:nvPr/>
          </p:nvSpPr>
          <p:spPr bwMode="auto">
            <a:xfrm>
              <a:off x="463796" y="5071292"/>
              <a:ext cx="1339745" cy="910580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Puzzle2"/>
            <p:cNvSpPr>
              <a:spLocks noEditPoints="1" noChangeArrowheads="1"/>
            </p:cNvSpPr>
            <p:nvPr/>
          </p:nvSpPr>
          <p:spPr bwMode="auto">
            <a:xfrm>
              <a:off x="1249779" y="3935162"/>
              <a:ext cx="1323370" cy="1194757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1" name="Textfeld 4"/>
          <p:cNvSpPr txBox="1"/>
          <p:nvPr/>
        </p:nvSpPr>
        <p:spPr>
          <a:xfrm>
            <a:off x="7861846" y="5320130"/>
            <a:ext cx="325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Customer </a:t>
            </a:r>
            <a:r>
              <a:rPr lang="de-DE" sz="1400" dirty="0" err="1" smtClean="0"/>
              <a:t>solution</a:t>
            </a:r>
            <a:endParaRPr lang="de-DE" sz="1400" dirty="0" smtClean="0"/>
          </a:p>
          <a:p>
            <a:r>
              <a:rPr lang="de-DE" sz="1400" dirty="0" smtClean="0"/>
              <a:t>(</a:t>
            </a:r>
            <a:r>
              <a:rPr lang="de-DE" sz="1400" dirty="0" err="1" smtClean="0"/>
              <a:t>radar</a:t>
            </a:r>
            <a:r>
              <a:rPr lang="de-DE" sz="1400" dirty="0" smtClean="0"/>
              <a:t>, E/O, </a:t>
            </a:r>
            <a:r>
              <a:rPr lang="de-DE" sz="1400" dirty="0" err="1" smtClean="0"/>
              <a:t>acoustic</a:t>
            </a:r>
            <a:r>
              <a:rPr lang="de-DE" sz="1400" dirty="0" smtClean="0"/>
              <a:t> </a:t>
            </a:r>
            <a:r>
              <a:rPr lang="de-DE" sz="1400" dirty="0"/>
              <a:t>…)</a:t>
            </a:r>
          </a:p>
        </p:txBody>
      </p:sp>
      <p:grpSp>
        <p:nvGrpSpPr>
          <p:cNvPr id="22" name="Gruppieren 24"/>
          <p:cNvGrpSpPr/>
          <p:nvPr/>
        </p:nvGrpSpPr>
        <p:grpSpPr>
          <a:xfrm>
            <a:off x="9035610" y="636248"/>
            <a:ext cx="2047637" cy="1691497"/>
            <a:chOff x="8010302" y="863578"/>
            <a:chExt cx="2047637" cy="1691497"/>
          </a:xfrm>
        </p:grpSpPr>
        <p:grpSp>
          <p:nvGrpSpPr>
            <p:cNvPr id="23" name="Gruppieren 8"/>
            <p:cNvGrpSpPr/>
            <p:nvPr/>
          </p:nvGrpSpPr>
          <p:grpSpPr>
            <a:xfrm>
              <a:off x="8010302" y="863578"/>
              <a:ext cx="2047637" cy="1691497"/>
              <a:chOff x="7164704" y="807919"/>
              <a:chExt cx="2047637" cy="1691497"/>
            </a:xfrm>
          </p:grpSpPr>
          <p:sp>
            <p:nvSpPr>
              <p:cNvPr id="25" name="Puzzle3"/>
              <p:cNvSpPr>
                <a:spLocks noEditPoints="1" noChangeArrowheads="1"/>
              </p:cNvSpPr>
              <p:nvPr/>
            </p:nvSpPr>
            <p:spPr bwMode="auto">
              <a:xfrm>
                <a:off x="7554604" y="1187696"/>
                <a:ext cx="829153" cy="1311720"/>
              </a:xfrm>
              <a:custGeom>
                <a:avLst/>
                <a:gdLst>
                  <a:gd name="T0" fmla="*/ 10391 w 21600"/>
                  <a:gd name="T1" fmla="*/ 15806 h 21600"/>
                  <a:gd name="T2" fmla="*/ 20551 w 21600"/>
                  <a:gd name="T3" fmla="*/ 21088 h 21600"/>
                  <a:gd name="T4" fmla="*/ 13180 w 21600"/>
                  <a:gd name="T5" fmla="*/ 13801 h 21600"/>
                  <a:gd name="T6" fmla="*/ 20551 w 21600"/>
                  <a:gd name="T7" fmla="*/ 7025 h 21600"/>
                  <a:gd name="T8" fmla="*/ 10500 w 21600"/>
                  <a:gd name="T9" fmla="*/ 52 h 21600"/>
                  <a:gd name="T10" fmla="*/ 692 w 21600"/>
                  <a:gd name="T11" fmla="*/ 6802 h 21600"/>
                  <a:gd name="T12" fmla="*/ 8064 w 21600"/>
                  <a:gd name="T13" fmla="*/ 13526 h 21600"/>
                  <a:gd name="T14" fmla="*/ 692 w 21600"/>
                  <a:gd name="T15" fmla="*/ 21088 h 21600"/>
                  <a:gd name="T16" fmla="*/ 2273 w 21600"/>
                  <a:gd name="T17" fmla="*/ 7719 h 21600"/>
                  <a:gd name="T18" fmla="*/ 19149 w 21600"/>
                  <a:gd name="T19" fmla="*/ 202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6625" y="20892"/>
                    </a:moveTo>
                    <a:lnTo>
                      <a:pt x="7105" y="21023"/>
                    </a:lnTo>
                    <a:lnTo>
                      <a:pt x="7513" y="21088"/>
                    </a:lnTo>
                    <a:lnTo>
                      <a:pt x="7922" y="21115"/>
                    </a:lnTo>
                    <a:lnTo>
                      <a:pt x="8242" y="21115"/>
                    </a:lnTo>
                    <a:lnTo>
                      <a:pt x="8544" y="21062"/>
                    </a:lnTo>
                    <a:lnTo>
                      <a:pt x="8810" y="20997"/>
                    </a:lnTo>
                    <a:lnTo>
                      <a:pt x="9023" y="20892"/>
                    </a:lnTo>
                    <a:lnTo>
                      <a:pt x="9148" y="20761"/>
                    </a:lnTo>
                    <a:lnTo>
                      <a:pt x="9290" y="20616"/>
                    </a:lnTo>
                    <a:lnTo>
                      <a:pt x="9361" y="20459"/>
                    </a:lnTo>
                    <a:lnTo>
                      <a:pt x="9396" y="20289"/>
                    </a:lnTo>
                    <a:lnTo>
                      <a:pt x="9396" y="20092"/>
                    </a:lnTo>
                    <a:lnTo>
                      <a:pt x="9325" y="19909"/>
                    </a:lnTo>
                    <a:lnTo>
                      <a:pt x="9219" y="19738"/>
                    </a:lnTo>
                    <a:lnTo>
                      <a:pt x="9094" y="19555"/>
                    </a:lnTo>
                    <a:lnTo>
                      <a:pt x="8917" y="19384"/>
                    </a:lnTo>
                    <a:lnTo>
                      <a:pt x="8650" y="19162"/>
                    </a:lnTo>
                    <a:lnTo>
                      <a:pt x="8437" y="18900"/>
                    </a:lnTo>
                    <a:lnTo>
                      <a:pt x="8277" y="18624"/>
                    </a:lnTo>
                    <a:lnTo>
                      <a:pt x="8135" y="18349"/>
                    </a:lnTo>
                    <a:lnTo>
                      <a:pt x="8028" y="18048"/>
                    </a:lnTo>
                    <a:lnTo>
                      <a:pt x="7993" y="17746"/>
                    </a:lnTo>
                    <a:lnTo>
                      <a:pt x="7993" y="17471"/>
                    </a:lnTo>
                    <a:lnTo>
                      <a:pt x="8028" y="17169"/>
                    </a:lnTo>
                    <a:lnTo>
                      <a:pt x="8135" y="16920"/>
                    </a:lnTo>
                    <a:lnTo>
                      <a:pt x="8277" y="16671"/>
                    </a:lnTo>
                    <a:lnTo>
                      <a:pt x="8366" y="16540"/>
                    </a:lnTo>
                    <a:lnTo>
                      <a:pt x="8473" y="16409"/>
                    </a:lnTo>
                    <a:lnTo>
                      <a:pt x="8615" y="16317"/>
                    </a:lnTo>
                    <a:lnTo>
                      <a:pt x="8739" y="16213"/>
                    </a:lnTo>
                    <a:lnTo>
                      <a:pt x="8881" y="16134"/>
                    </a:lnTo>
                    <a:lnTo>
                      <a:pt x="9059" y="16055"/>
                    </a:lnTo>
                    <a:lnTo>
                      <a:pt x="9254" y="15990"/>
                    </a:lnTo>
                    <a:lnTo>
                      <a:pt x="9432" y="15911"/>
                    </a:lnTo>
                    <a:lnTo>
                      <a:pt x="9663" y="15885"/>
                    </a:lnTo>
                    <a:lnTo>
                      <a:pt x="9876" y="15833"/>
                    </a:lnTo>
                    <a:lnTo>
                      <a:pt x="10142" y="15806"/>
                    </a:lnTo>
                    <a:lnTo>
                      <a:pt x="10391" y="15806"/>
                    </a:lnTo>
                    <a:lnTo>
                      <a:pt x="10728" y="15806"/>
                    </a:lnTo>
                    <a:lnTo>
                      <a:pt x="10995" y="15806"/>
                    </a:lnTo>
                    <a:lnTo>
                      <a:pt x="11279" y="15833"/>
                    </a:lnTo>
                    <a:lnTo>
                      <a:pt x="11546" y="15885"/>
                    </a:lnTo>
                    <a:lnTo>
                      <a:pt x="11776" y="15937"/>
                    </a:lnTo>
                    <a:lnTo>
                      <a:pt x="12025" y="15990"/>
                    </a:lnTo>
                    <a:lnTo>
                      <a:pt x="12221" y="16055"/>
                    </a:lnTo>
                    <a:lnTo>
                      <a:pt x="12434" y="16134"/>
                    </a:lnTo>
                    <a:lnTo>
                      <a:pt x="12611" y="16213"/>
                    </a:lnTo>
                    <a:lnTo>
                      <a:pt x="12771" y="16317"/>
                    </a:lnTo>
                    <a:lnTo>
                      <a:pt x="12913" y="16409"/>
                    </a:lnTo>
                    <a:lnTo>
                      <a:pt x="13038" y="16514"/>
                    </a:lnTo>
                    <a:lnTo>
                      <a:pt x="13251" y="16737"/>
                    </a:lnTo>
                    <a:lnTo>
                      <a:pt x="13428" y="16986"/>
                    </a:lnTo>
                    <a:lnTo>
                      <a:pt x="13517" y="17248"/>
                    </a:lnTo>
                    <a:lnTo>
                      <a:pt x="13588" y="17523"/>
                    </a:lnTo>
                    <a:lnTo>
                      <a:pt x="13588" y="17799"/>
                    </a:lnTo>
                    <a:lnTo>
                      <a:pt x="13517" y="18074"/>
                    </a:lnTo>
                    <a:lnTo>
                      <a:pt x="13428" y="18323"/>
                    </a:lnTo>
                    <a:lnTo>
                      <a:pt x="13286" y="18572"/>
                    </a:lnTo>
                    <a:lnTo>
                      <a:pt x="13109" y="18808"/>
                    </a:lnTo>
                    <a:lnTo>
                      <a:pt x="12878" y="19031"/>
                    </a:lnTo>
                    <a:lnTo>
                      <a:pt x="12434" y="19411"/>
                    </a:lnTo>
                    <a:lnTo>
                      <a:pt x="12132" y="19738"/>
                    </a:lnTo>
                    <a:lnTo>
                      <a:pt x="12025" y="19856"/>
                    </a:lnTo>
                    <a:lnTo>
                      <a:pt x="11919" y="20014"/>
                    </a:lnTo>
                    <a:lnTo>
                      <a:pt x="11883" y="20132"/>
                    </a:lnTo>
                    <a:lnTo>
                      <a:pt x="11883" y="20263"/>
                    </a:lnTo>
                    <a:lnTo>
                      <a:pt x="11883" y="20394"/>
                    </a:lnTo>
                    <a:lnTo>
                      <a:pt x="11954" y="20485"/>
                    </a:lnTo>
                    <a:lnTo>
                      <a:pt x="12061" y="20590"/>
                    </a:lnTo>
                    <a:lnTo>
                      <a:pt x="12185" y="20695"/>
                    </a:lnTo>
                    <a:lnTo>
                      <a:pt x="12327" y="20787"/>
                    </a:lnTo>
                    <a:lnTo>
                      <a:pt x="12540" y="20892"/>
                    </a:lnTo>
                    <a:lnTo>
                      <a:pt x="12771" y="20997"/>
                    </a:lnTo>
                    <a:lnTo>
                      <a:pt x="13073" y="21088"/>
                    </a:lnTo>
                    <a:lnTo>
                      <a:pt x="13428" y="21193"/>
                    </a:lnTo>
                    <a:lnTo>
                      <a:pt x="13873" y="21298"/>
                    </a:lnTo>
                    <a:lnTo>
                      <a:pt x="14317" y="21390"/>
                    </a:lnTo>
                    <a:lnTo>
                      <a:pt x="14778" y="21468"/>
                    </a:lnTo>
                    <a:lnTo>
                      <a:pt x="15294" y="21547"/>
                    </a:lnTo>
                    <a:lnTo>
                      <a:pt x="15809" y="21600"/>
                    </a:lnTo>
                    <a:lnTo>
                      <a:pt x="16359" y="21652"/>
                    </a:lnTo>
                    <a:lnTo>
                      <a:pt x="16875" y="21678"/>
                    </a:lnTo>
                    <a:lnTo>
                      <a:pt x="17407" y="21678"/>
                    </a:lnTo>
                    <a:lnTo>
                      <a:pt x="17958" y="21678"/>
                    </a:lnTo>
                    <a:lnTo>
                      <a:pt x="18473" y="21652"/>
                    </a:lnTo>
                    <a:lnTo>
                      <a:pt x="18953" y="21573"/>
                    </a:lnTo>
                    <a:lnTo>
                      <a:pt x="19397" y="21495"/>
                    </a:lnTo>
                    <a:lnTo>
                      <a:pt x="19841" y="21390"/>
                    </a:lnTo>
                    <a:lnTo>
                      <a:pt x="20214" y="21272"/>
                    </a:lnTo>
                    <a:lnTo>
                      <a:pt x="20551" y="21088"/>
                    </a:lnTo>
                    <a:lnTo>
                      <a:pt x="20480" y="20787"/>
                    </a:lnTo>
                    <a:lnTo>
                      <a:pt x="20409" y="20485"/>
                    </a:lnTo>
                    <a:lnTo>
                      <a:pt x="20356" y="20158"/>
                    </a:lnTo>
                    <a:lnTo>
                      <a:pt x="20356" y="19804"/>
                    </a:lnTo>
                    <a:lnTo>
                      <a:pt x="20321" y="19083"/>
                    </a:lnTo>
                    <a:lnTo>
                      <a:pt x="20356" y="18349"/>
                    </a:lnTo>
                    <a:lnTo>
                      <a:pt x="20409" y="17641"/>
                    </a:lnTo>
                    <a:lnTo>
                      <a:pt x="20480" y="17012"/>
                    </a:lnTo>
                    <a:lnTo>
                      <a:pt x="20551" y="16488"/>
                    </a:lnTo>
                    <a:lnTo>
                      <a:pt x="20551" y="16055"/>
                    </a:lnTo>
                    <a:lnTo>
                      <a:pt x="20551" y="15911"/>
                    </a:lnTo>
                    <a:lnTo>
                      <a:pt x="20445" y="15754"/>
                    </a:lnTo>
                    <a:lnTo>
                      <a:pt x="20356" y="15610"/>
                    </a:lnTo>
                    <a:lnTo>
                      <a:pt x="20178" y="15452"/>
                    </a:lnTo>
                    <a:lnTo>
                      <a:pt x="20001" y="15334"/>
                    </a:lnTo>
                    <a:lnTo>
                      <a:pt x="19770" y="15230"/>
                    </a:lnTo>
                    <a:lnTo>
                      <a:pt x="19521" y="15125"/>
                    </a:lnTo>
                    <a:lnTo>
                      <a:pt x="19290" y="15059"/>
                    </a:lnTo>
                    <a:lnTo>
                      <a:pt x="19024" y="15007"/>
                    </a:lnTo>
                    <a:lnTo>
                      <a:pt x="18740" y="14954"/>
                    </a:lnTo>
                    <a:lnTo>
                      <a:pt x="18509" y="14954"/>
                    </a:lnTo>
                    <a:lnTo>
                      <a:pt x="18225" y="14954"/>
                    </a:lnTo>
                    <a:lnTo>
                      <a:pt x="17994" y="15007"/>
                    </a:lnTo>
                    <a:lnTo>
                      <a:pt x="17763" y="15085"/>
                    </a:lnTo>
                    <a:lnTo>
                      <a:pt x="17550" y="15177"/>
                    </a:lnTo>
                    <a:lnTo>
                      <a:pt x="17372" y="15308"/>
                    </a:lnTo>
                    <a:lnTo>
                      <a:pt x="17176" y="15426"/>
                    </a:lnTo>
                    <a:lnTo>
                      <a:pt x="16928" y="15557"/>
                    </a:lnTo>
                    <a:lnTo>
                      <a:pt x="16661" y="15636"/>
                    </a:lnTo>
                    <a:lnTo>
                      <a:pt x="16359" y="15688"/>
                    </a:lnTo>
                    <a:lnTo>
                      <a:pt x="16022" y="15715"/>
                    </a:lnTo>
                    <a:lnTo>
                      <a:pt x="15667" y="15688"/>
                    </a:lnTo>
                    <a:lnTo>
                      <a:pt x="15294" y="15662"/>
                    </a:lnTo>
                    <a:lnTo>
                      <a:pt x="14956" y="15583"/>
                    </a:lnTo>
                    <a:lnTo>
                      <a:pt x="14619" y="15479"/>
                    </a:lnTo>
                    <a:lnTo>
                      <a:pt x="14281" y="15334"/>
                    </a:lnTo>
                    <a:lnTo>
                      <a:pt x="13961" y="15177"/>
                    </a:lnTo>
                    <a:lnTo>
                      <a:pt x="13695" y="14981"/>
                    </a:lnTo>
                    <a:lnTo>
                      <a:pt x="13588" y="14850"/>
                    </a:lnTo>
                    <a:lnTo>
                      <a:pt x="13482" y="14732"/>
                    </a:lnTo>
                    <a:lnTo>
                      <a:pt x="13393" y="14600"/>
                    </a:lnTo>
                    <a:lnTo>
                      <a:pt x="13322" y="14456"/>
                    </a:lnTo>
                    <a:lnTo>
                      <a:pt x="13251" y="14299"/>
                    </a:lnTo>
                    <a:lnTo>
                      <a:pt x="13215" y="14155"/>
                    </a:lnTo>
                    <a:lnTo>
                      <a:pt x="13180" y="13971"/>
                    </a:lnTo>
                    <a:lnTo>
                      <a:pt x="13180" y="13801"/>
                    </a:lnTo>
                    <a:lnTo>
                      <a:pt x="13180" y="13591"/>
                    </a:lnTo>
                    <a:lnTo>
                      <a:pt x="13215" y="13395"/>
                    </a:lnTo>
                    <a:lnTo>
                      <a:pt x="13251" y="13198"/>
                    </a:lnTo>
                    <a:lnTo>
                      <a:pt x="13322" y="13015"/>
                    </a:lnTo>
                    <a:lnTo>
                      <a:pt x="13393" y="12870"/>
                    </a:lnTo>
                    <a:lnTo>
                      <a:pt x="13482" y="12713"/>
                    </a:lnTo>
                    <a:lnTo>
                      <a:pt x="13588" y="12569"/>
                    </a:lnTo>
                    <a:lnTo>
                      <a:pt x="13730" y="12438"/>
                    </a:lnTo>
                    <a:lnTo>
                      <a:pt x="13997" y="12215"/>
                    </a:lnTo>
                    <a:lnTo>
                      <a:pt x="14334" y="12005"/>
                    </a:lnTo>
                    <a:lnTo>
                      <a:pt x="14690" y="11861"/>
                    </a:lnTo>
                    <a:lnTo>
                      <a:pt x="15063" y="11756"/>
                    </a:lnTo>
                    <a:lnTo>
                      <a:pt x="15436" y="11678"/>
                    </a:lnTo>
                    <a:lnTo>
                      <a:pt x="15809" y="11638"/>
                    </a:lnTo>
                    <a:lnTo>
                      <a:pt x="16182" y="11638"/>
                    </a:lnTo>
                    <a:lnTo>
                      <a:pt x="16555" y="11678"/>
                    </a:lnTo>
                    <a:lnTo>
                      <a:pt x="16910" y="11730"/>
                    </a:lnTo>
                    <a:lnTo>
                      <a:pt x="17248" y="11835"/>
                    </a:lnTo>
                    <a:lnTo>
                      <a:pt x="17514" y="11966"/>
                    </a:lnTo>
                    <a:lnTo>
                      <a:pt x="17763" y="12110"/>
                    </a:lnTo>
                    <a:lnTo>
                      <a:pt x="17887" y="12215"/>
                    </a:lnTo>
                    <a:lnTo>
                      <a:pt x="18065" y="12307"/>
                    </a:lnTo>
                    <a:lnTo>
                      <a:pt x="18260" y="12412"/>
                    </a:lnTo>
                    <a:lnTo>
                      <a:pt x="18438" y="12464"/>
                    </a:lnTo>
                    <a:lnTo>
                      <a:pt x="18669" y="12543"/>
                    </a:lnTo>
                    <a:lnTo>
                      <a:pt x="18882" y="12569"/>
                    </a:lnTo>
                    <a:lnTo>
                      <a:pt x="19113" y="12595"/>
                    </a:lnTo>
                    <a:lnTo>
                      <a:pt x="19361" y="12608"/>
                    </a:lnTo>
                    <a:lnTo>
                      <a:pt x="19592" y="12608"/>
                    </a:lnTo>
                    <a:lnTo>
                      <a:pt x="19841" y="12595"/>
                    </a:lnTo>
                    <a:lnTo>
                      <a:pt x="20072" y="12543"/>
                    </a:lnTo>
                    <a:lnTo>
                      <a:pt x="20321" y="12490"/>
                    </a:lnTo>
                    <a:lnTo>
                      <a:pt x="20551" y="12438"/>
                    </a:lnTo>
                    <a:lnTo>
                      <a:pt x="20800" y="12333"/>
                    </a:lnTo>
                    <a:lnTo>
                      <a:pt x="20996" y="12241"/>
                    </a:lnTo>
                    <a:lnTo>
                      <a:pt x="21244" y="12110"/>
                    </a:lnTo>
                    <a:lnTo>
                      <a:pt x="21298" y="12032"/>
                    </a:lnTo>
                    <a:lnTo>
                      <a:pt x="21404" y="11966"/>
                    </a:lnTo>
                    <a:lnTo>
                      <a:pt x="21475" y="11861"/>
                    </a:lnTo>
                    <a:lnTo>
                      <a:pt x="21511" y="11730"/>
                    </a:lnTo>
                    <a:lnTo>
                      <a:pt x="21617" y="11481"/>
                    </a:lnTo>
                    <a:lnTo>
                      <a:pt x="21653" y="11180"/>
                    </a:lnTo>
                    <a:lnTo>
                      <a:pt x="21653" y="10826"/>
                    </a:lnTo>
                    <a:lnTo>
                      <a:pt x="21653" y="10472"/>
                    </a:lnTo>
                    <a:lnTo>
                      <a:pt x="21582" y="10092"/>
                    </a:lnTo>
                    <a:lnTo>
                      <a:pt x="21511" y="9725"/>
                    </a:lnTo>
                    <a:lnTo>
                      <a:pt x="21298" y="8912"/>
                    </a:lnTo>
                    <a:lnTo>
                      <a:pt x="21067" y="8191"/>
                    </a:lnTo>
                    <a:lnTo>
                      <a:pt x="20800" y="7536"/>
                    </a:lnTo>
                    <a:lnTo>
                      <a:pt x="20551" y="7025"/>
                    </a:lnTo>
                    <a:lnTo>
                      <a:pt x="20001" y="7103"/>
                    </a:lnTo>
                    <a:lnTo>
                      <a:pt x="19432" y="7156"/>
                    </a:lnTo>
                    <a:lnTo>
                      <a:pt x="18846" y="7208"/>
                    </a:lnTo>
                    <a:lnTo>
                      <a:pt x="18225" y="7208"/>
                    </a:lnTo>
                    <a:lnTo>
                      <a:pt x="17656" y="7208"/>
                    </a:lnTo>
                    <a:lnTo>
                      <a:pt x="17070" y="7182"/>
                    </a:lnTo>
                    <a:lnTo>
                      <a:pt x="16484" y="7156"/>
                    </a:lnTo>
                    <a:lnTo>
                      <a:pt x="15986" y="7103"/>
                    </a:lnTo>
                    <a:lnTo>
                      <a:pt x="14992" y="6999"/>
                    </a:lnTo>
                    <a:lnTo>
                      <a:pt x="14210" y="6907"/>
                    </a:lnTo>
                    <a:lnTo>
                      <a:pt x="13695" y="6828"/>
                    </a:lnTo>
                    <a:lnTo>
                      <a:pt x="13517" y="6802"/>
                    </a:lnTo>
                    <a:lnTo>
                      <a:pt x="13073" y="6645"/>
                    </a:lnTo>
                    <a:lnTo>
                      <a:pt x="12700" y="6474"/>
                    </a:lnTo>
                    <a:lnTo>
                      <a:pt x="12363" y="6304"/>
                    </a:lnTo>
                    <a:lnTo>
                      <a:pt x="12132" y="6094"/>
                    </a:lnTo>
                    <a:lnTo>
                      <a:pt x="11919" y="5871"/>
                    </a:lnTo>
                    <a:lnTo>
                      <a:pt x="11776" y="5649"/>
                    </a:lnTo>
                    <a:lnTo>
                      <a:pt x="11688" y="5413"/>
                    </a:lnTo>
                    <a:lnTo>
                      <a:pt x="11617" y="5190"/>
                    </a:lnTo>
                    <a:lnTo>
                      <a:pt x="11617" y="4941"/>
                    </a:lnTo>
                    <a:lnTo>
                      <a:pt x="11652" y="4718"/>
                    </a:lnTo>
                    <a:lnTo>
                      <a:pt x="11723" y="4482"/>
                    </a:lnTo>
                    <a:lnTo>
                      <a:pt x="11812" y="4285"/>
                    </a:lnTo>
                    <a:lnTo>
                      <a:pt x="11919" y="4089"/>
                    </a:lnTo>
                    <a:lnTo>
                      <a:pt x="12096" y="3905"/>
                    </a:lnTo>
                    <a:lnTo>
                      <a:pt x="12292" y="3735"/>
                    </a:lnTo>
                    <a:lnTo>
                      <a:pt x="12505" y="3604"/>
                    </a:lnTo>
                    <a:lnTo>
                      <a:pt x="12700" y="3460"/>
                    </a:lnTo>
                    <a:lnTo>
                      <a:pt x="12878" y="3250"/>
                    </a:lnTo>
                    <a:lnTo>
                      <a:pt x="13038" y="3027"/>
                    </a:lnTo>
                    <a:lnTo>
                      <a:pt x="13180" y="2752"/>
                    </a:lnTo>
                    <a:lnTo>
                      <a:pt x="13286" y="2477"/>
                    </a:lnTo>
                    <a:lnTo>
                      <a:pt x="13322" y="2175"/>
                    </a:lnTo>
                    <a:lnTo>
                      <a:pt x="13357" y="1874"/>
                    </a:lnTo>
                    <a:lnTo>
                      <a:pt x="13286" y="1572"/>
                    </a:lnTo>
                    <a:lnTo>
                      <a:pt x="13180" y="1271"/>
                    </a:lnTo>
                    <a:lnTo>
                      <a:pt x="13038" y="983"/>
                    </a:lnTo>
                    <a:lnTo>
                      <a:pt x="12949" y="865"/>
                    </a:lnTo>
                    <a:lnTo>
                      <a:pt x="12807" y="733"/>
                    </a:lnTo>
                    <a:lnTo>
                      <a:pt x="12665" y="616"/>
                    </a:lnTo>
                    <a:lnTo>
                      <a:pt x="12505" y="511"/>
                    </a:lnTo>
                    <a:lnTo>
                      <a:pt x="12327" y="406"/>
                    </a:lnTo>
                    <a:lnTo>
                      <a:pt x="12132" y="314"/>
                    </a:lnTo>
                    <a:lnTo>
                      <a:pt x="11883" y="235"/>
                    </a:lnTo>
                    <a:lnTo>
                      <a:pt x="11652" y="183"/>
                    </a:lnTo>
                    <a:lnTo>
                      <a:pt x="11368" y="104"/>
                    </a:lnTo>
                    <a:lnTo>
                      <a:pt x="11101" y="78"/>
                    </a:lnTo>
                    <a:lnTo>
                      <a:pt x="10800" y="52"/>
                    </a:lnTo>
                    <a:lnTo>
                      <a:pt x="10444" y="52"/>
                    </a:lnTo>
                    <a:lnTo>
                      <a:pt x="10142" y="52"/>
                    </a:lnTo>
                    <a:lnTo>
                      <a:pt x="9840" y="78"/>
                    </a:lnTo>
                    <a:lnTo>
                      <a:pt x="9574" y="104"/>
                    </a:lnTo>
                    <a:lnTo>
                      <a:pt x="9325" y="157"/>
                    </a:lnTo>
                    <a:lnTo>
                      <a:pt x="9094" y="209"/>
                    </a:lnTo>
                    <a:lnTo>
                      <a:pt x="8846" y="262"/>
                    </a:lnTo>
                    <a:lnTo>
                      <a:pt x="8650" y="340"/>
                    </a:lnTo>
                    <a:lnTo>
                      <a:pt x="8437" y="432"/>
                    </a:lnTo>
                    <a:lnTo>
                      <a:pt x="8277" y="511"/>
                    </a:lnTo>
                    <a:lnTo>
                      <a:pt x="8100" y="616"/>
                    </a:lnTo>
                    <a:lnTo>
                      <a:pt x="7957" y="707"/>
                    </a:lnTo>
                    <a:lnTo>
                      <a:pt x="7833" y="838"/>
                    </a:lnTo>
                    <a:lnTo>
                      <a:pt x="7620" y="1061"/>
                    </a:lnTo>
                    <a:lnTo>
                      <a:pt x="7442" y="1336"/>
                    </a:lnTo>
                    <a:lnTo>
                      <a:pt x="7353" y="1599"/>
                    </a:lnTo>
                    <a:lnTo>
                      <a:pt x="7318" y="1900"/>
                    </a:lnTo>
                    <a:lnTo>
                      <a:pt x="7318" y="2175"/>
                    </a:lnTo>
                    <a:lnTo>
                      <a:pt x="7353" y="2450"/>
                    </a:lnTo>
                    <a:lnTo>
                      <a:pt x="7442" y="2726"/>
                    </a:lnTo>
                    <a:lnTo>
                      <a:pt x="7620" y="2975"/>
                    </a:lnTo>
                    <a:lnTo>
                      <a:pt x="7833" y="3198"/>
                    </a:lnTo>
                    <a:lnTo>
                      <a:pt x="8064" y="3433"/>
                    </a:lnTo>
                    <a:lnTo>
                      <a:pt x="8295" y="3630"/>
                    </a:lnTo>
                    <a:lnTo>
                      <a:pt x="8508" y="3853"/>
                    </a:lnTo>
                    <a:lnTo>
                      <a:pt x="8686" y="4089"/>
                    </a:lnTo>
                    <a:lnTo>
                      <a:pt x="8775" y="4312"/>
                    </a:lnTo>
                    <a:lnTo>
                      <a:pt x="8846" y="4561"/>
                    </a:lnTo>
                    <a:lnTo>
                      <a:pt x="8846" y="4810"/>
                    </a:lnTo>
                    <a:lnTo>
                      <a:pt x="8810" y="5059"/>
                    </a:lnTo>
                    <a:lnTo>
                      <a:pt x="8721" y="5295"/>
                    </a:lnTo>
                    <a:lnTo>
                      <a:pt x="8579" y="5544"/>
                    </a:lnTo>
                    <a:lnTo>
                      <a:pt x="8366" y="5766"/>
                    </a:lnTo>
                    <a:lnTo>
                      <a:pt x="8135" y="5976"/>
                    </a:lnTo>
                    <a:lnTo>
                      <a:pt x="7833" y="6199"/>
                    </a:lnTo>
                    <a:lnTo>
                      <a:pt x="7478" y="6369"/>
                    </a:lnTo>
                    <a:lnTo>
                      <a:pt x="7069" y="6527"/>
                    </a:lnTo>
                    <a:lnTo>
                      <a:pt x="6590" y="6671"/>
                    </a:lnTo>
                    <a:lnTo>
                      <a:pt x="6092" y="6802"/>
                    </a:lnTo>
                    <a:lnTo>
                      <a:pt x="5684" y="6802"/>
                    </a:lnTo>
                    <a:lnTo>
                      <a:pt x="5133" y="6802"/>
                    </a:lnTo>
                    <a:lnTo>
                      <a:pt x="4547" y="6802"/>
                    </a:lnTo>
                    <a:lnTo>
                      <a:pt x="3872" y="6802"/>
                    </a:lnTo>
                    <a:lnTo>
                      <a:pt x="3144" y="6802"/>
                    </a:lnTo>
                    <a:lnTo>
                      <a:pt x="2362" y="6802"/>
                    </a:lnTo>
                    <a:lnTo>
                      <a:pt x="1545" y="6802"/>
                    </a:lnTo>
                    <a:lnTo>
                      <a:pt x="692" y="6802"/>
                    </a:lnTo>
                    <a:lnTo>
                      <a:pt x="586" y="7234"/>
                    </a:lnTo>
                    <a:lnTo>
                      <a:pt x="461" y="7837"/>
                    </a:lnTo>
                    <a:lnTo>
                      <a:pt x="355" y="8493"/>
                    </a:lnTo>
                    <a:lnTo>
                      <a:pt x="248" y="9187"/>
                    </a:lnTo>
                    <a:lnTo>
                      <a:pt x="142" y="9869"/>
                    </a:lnTo>
                    <a:lnTo>
                      <a:pt x="106" y="10498"/>
                    </a:lnTo>
                    <a:lnTo>
                      <a:pt x="106" y="10983"/>
                    </a:lnTo>
                    <a:lnTo>
                      <a:pt x="106" y="11311"/>
                    </a:lnTo>
                    <a:lnTo>
                      <a:pt x="213" y="11481"/>
                    </a:lnTo>
                    <a:lnTo>
                      <a:pt x="319" y="11651"/>
                    </a:lnTo>
                    <a:lnTo>
                      <a:pt x="497" y="11783"/>
                    </a:lnTo>
                    <a:lnTo>
                      <a:pt x="692" y="11914"/>
                    </a:lnTo>
                    <a:lnTo>
                      <a:pt x="941" y="12032"/>
                    </a:lnTo>
                    <a:lnTo>
                      <a:pt x="1207" y="12110"/>
                    </a:lnTo>
                    <a:lnTo>
                      <a:pt x="1509" y="12189"/>
                    </a:lnTo>
                    <a:lnTo>
                      <a:pt x="1794" y="12241"/>
                    </a:lnTo>
                    <a:lnTo>
                      <a:pt x="2131" y="12267"/>
                    </a:lnTo>
                    <a:lnTo>
                      <a:pt x="2433" y="12281"/>
                    </a:lnTo>
                    <a:lnTo>
                      <a:pt x="2735" y="12267"/>
                    </a:lnTo>
                    <a:lnTo>
                      <a:pt x="3055" y="12241"/>
                    </a:lnTo>
                    <a:lnTo>
                      <a:pt x="3357" y="12189"/>
                    </a:lnTo>
                    <a:lnTo>
                      <a:pt x="3623" y="12084"/>
                    </a:lnTo>
                    <a:lnTo>
                      <a:pt x="3872" y="11979"/>
                    </a:lnTo>
                    <a:lnTo>
                      <a:pt x="4103" y="11861"/>
                    </a:lnTo>
                    <a:lnTo>
                      <a:pt x="4316" y="11704"/>
                    </a:lnTo>
                    <a:lnTo>
                      <a:pt x="4582" y="11612"/>
                    </a:lnTo>
                    <a:lnTo>
                      <a:pt x="4849" y="11533"/>
                    </a:lnTo>
                    <a:lnTo>
                      <a:pt x="5169" y="11507"/>
                    </a:lnTo>
                    <a:lnTo>
                      <a:pt x="5506" y="11481"/>
                    </a:lnTo>
                    <a:lnTo>
                      <a:pt x="5808" y="11507"/>
                    </a:lnTo>
                    <a:lnTo>
                      <a:pt x="6146" y="11560"/>
                    </a:lnTo>
                    <a:lnTo>
                      <a:pt x="6501" y="11651"/>
                    </a:lnTo>
                    <a:lnTo>
                      <a:pt x="6803" y="11783"/>
                    </a:lnTo>
                    <a:lnTo>
                      <a:pt x="7105" y="11940"/>
                    </a:lnTo>
                    <a:lnTo>
                      <a:pt x="7353" y="12110"/>
                    </a:lnTo>
                    <a:lnTo>
                      <a:pt x="7584" y="12333"/>
                    </a:lnTo>
                    <a:lnTo>
                      <a:pt x="7798" y="12595"/>
                    </a:lnTo>
                    <a:lnTo>
                      <a:pt x="7922" y="12870"/>
                    </a:lnTo>
                    <a:lnTo>
                      <a:pt x="8028" y="13198"/>
                    </a:lnTo>
                    <a:lnTo>
                      <a:pt x="8064" y="13526"/>
                    </a:lnTo>
                    <a:lnTo>
                      <a:pt x="8028" y="13775"/>
                    </a:lnTo>
                    <a:lnTo>
                      <a:pt x="7922" y="13998"/>
                    </a:lnTo>
                    <a:lnTo>
                      <a:pt x="7798" y="14220"/>
                    </a:lnTo>
                    <a:lnTo>
                      <a:pt x="7584" y="14404"/>
                    </a:lnTo>
                    <a:lnTo>
                      <a:pt x="7353" y="14574"/>
                    </a:lnTo>
                    <a:lnTo>
                      <a:pt x="7105" y="14732"/>
                    </a:lnTo>
                    <a:lnTo>
                      <a:pt x="6803" y="14850"/>
                    </a:lnTo>
                    <a:lnTo>
                      <a:pt x="6501" y="14954"/>
                    </a:lnTo>
                    <a:lnTo>
                      <a:pt x="6146" y="15033"/>
                    </a:lnTo>
                    <a:lnTo>
                      <a:pt x="5808" y="15085"/>
                    </a:lnTo>
                    <a:lnTo>
                      <a:pt x="5506" y="15085"/>
                    </a:lnTo>
                    <a:lnTo>
                      <a:pt x="5169" y="15059"/>
                    </a:lnTo>
                    <a:lnTo>
                      <a:pt x="4849" y="15007"/>
                    </a:lnTo>
                    <a:lnTo>
                      <a:pt x="4582" y="14902"/>
                    </a:lnTo>
                    <a:lnTo>
                      <a:pt x="4316" y="14784"/>
                    </a:lnTo>
                    <a:lnTo>
                      <a:pt x="4103" y="14600"/>
                    </a:lnTo>
                    <a:lnTo>
                      <a:pt x="3907" y="14430"/>
                    </a:lnTo>
                    <a:lnTo>
                      <a:pt x="3659" y="14299"/>
                    </a:lnTo>
                    <a:lnTo>
                      <a:pt x="3428" y="14194"/>
                    </a:lnTo>
                    <a:lnTo>
                      <a:pt x="3179" y="14129"/>
                    </a:lnTo>
                    <a:lnTo>
                      <a:pt x="2913" y="14102"/>
                    </a:lnTo>
                    <a:lnTo>
                      <a:pt x="2646" y="14102"/>
                    </a:lnTo>
                    <a:lnTo>
                      <a:pt x="2362" y="14129"/>
                    </a:lnTo>
                    <a:lnTo>
                      <a:pt x="2096" y="14168"/>
                    </a:lnTo>
                    <a:lnTo>
                      <a:pt x="1811" y="14273"/>
                    </a:lnTo>
                    <a:lnTo>
                      <a:pt x="1545" y="14378"/>
                    </a:lnTo>
                    <a:lnTo>
                      <a:pt x="1314" y="14496"/>
                    </a:lnTo>
                    <a:lnTo>
                      <a:pt x="1065" y="14653"/>
                    </a:lnTo>
                    <a:lnTo>
                      <a:pt x="870" y="14797"/>
                    </a:lnTo>
                    <a:lnTo>
                      <a:pt x="657" y="14981"/>
                    </a:lnTo>
                    <a:lnTo>
                      <a:pt x="497" y="15177"/>
                    </a:lnTo>
                    <a:lnTo>
                      <a:pt x="390" y="15413"/>
                    </a:lnTo>
                    <a:lnTo>
                      <a:pt x="284" y="15636"/>
                    </a:lnTo>
                    <a:lnTo>
                      <a:pt x="248" y="15911"/>
                    </a:lnTo>
                    <a:lnTo>
                      <a:pt x="284" y="16239"/>
                    </a:lnTo>
                    <a:lnTo>
                      <a:pt x="319" y="16566"/>
                    </a:lnTo>
                    <a:lnTo>
                      <a:pt x="497" y="17340"/>
                    </a:lnTo>
                    <a:lnTo>
                      <a:pt x="692" y="18152"/>
                    </a:lnTo>
                    <a:lnTo>
                      <a:pt x="799" y="18559"/>
                    </a:lnTo>
                    <a:lnTo>
                      <a:pt x="905" y="18978"/>
                    </a:lnTo>
                    <a:lnTo>
                      <a:pt x="959" y="19384"/>
                    </a:lnTo>
                    <a:lnTo>
                      <a:pt x="994" y="19791"/>
                    </a:lnTo>
                    <a:lnTo>
                      <a:pt x="994" y="20132"/>
                    </a:lnTo>
                    <a:lnTo>
                      <a:pt x="959" y="20485"/>
                    </a:lnTo>
                    <a:lnTo>
                      <a:pt x="941" y="20669"/>
                    </a:lnTo>
                    <a:lnTo>
                      <a:pt x="870" y="20813"/>
                    </a:lnTo>
                    <a:lnTo>
                      <a:pt x="799" y="20970"/>
                    </a:lnTo>
                    <a:lnTo>
                      <a:pt x="692" y="21088"/>
                    </a:lnTo>
                    <a:lnTo>
                      <a:pt x="1474" y="20997"/>
                    </a:lnTo>
                    <a:lnTo>
                      <a:pt x="2291" y="20866"/>
                    </a:lnTo>
                    <a:lnTo>
                      <a:pt x="3108" y="20787"/>
                    </a:lnTo>
                    <a:lnTo>
                      <a:pt x="3907" y="20721"/>
                    </a:lnTo>
                    <a:lnTo>
                      <a:pt x="4653" y="20695"/>
                    </a:lnTo>
                    <a:lnTo>
                      <a:pt x="5364" y="20695"/>
                    </a:lnTo>
                    <a:lnTo>
                      <a:pt x="5701" y="20721"/>
                    </a:lnTo>
                    <a:lnTo>
                      <a:pt x="6057" y="20761"/>
                    </a:lnTo>
                    <a:lnTo>
                      <a:pt x="6323" y="20813"/>
                    </a:lnTo>
                    <a:lnTo>
                      <a:pt x="6625" y="20892"/>
                    </a:lnTo>
                    <a:close/>
                  </a:path>
                </a:pathLst>
              </a:custGeom>
              <a:solidFill>
                <a:srgbClr val="FFBE7D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Textfeld 18"/>
              <p:cNvSpPr txBox="1"/>
              <p:nvPr/>
            </p:nvSpPr>
            <p:spPr>
              <a:xfrm>
                <a:off x="7164704" y="807919"/>
                <a:ext cx="20476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/>
                  <a:t>R&amp;S </a:t>
                </a:r>
                <a:r>
                  <a:rPr lang="de-DE" sz="1400" dirty="0" smtClean="0"/>
                  <a:t>ARDRONIS</a:t>
                </a:r>
                <a:endParaRPr lang="de-DE" sz="1400" dirty="0"/>
              </a:p>
            </p:txBody>
          </p:sp>
        </p:grpSp>
        <p:sp>
          <p:nvSpPr>
            <p:cNvPr id="24" name="Textfeld 23"/>
            <p:cNvSpPr txBox="1"/>
            <p:nvPr/>
          </p:nvSpPr>
          <p:spPr>
            <a:xfrm>
              <a:off x="8368500" y="1672306"/>
              <a:ext cx="8531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latin typeface="+mj-lt"/>
                </a:rPr>
                <a:t>ARDRONIS</a:t>
              </a:r>
              <a:endParaRPr lang="de-DE" sz="1200" dirty="0">
                <a:latin typeface="+mj-lt"/>
              </a:endParaRPr>
            </a:p>
          </p:txBody>
        </p:sp>
      </p:grpSp>
      <p:grpSp>
        <p:nvGrpSpPr>
          <p:cNvPr id="27" name="Gruppieren 22"/>
          <p:cNvGrpSpPr/>
          <p:nvPr/>
        </p:nvGrpSpPr>
        <p:grpSpPr>
          <a:xfrm>
            <a:off x="8403850" y="2770555"/>
            <a:ext cx="1263523" cy="280254"/>
            <a:chOff x="7378542" y="2997886"/>
            <a:chExt cx="1263523" cy="280254"/>
          </a:xfrm>
        </p:grpSpPr>
        <p:sp>
          <p:nvSpPr>
            <p:cNvPr id="28" name="Pfeil nach oben und unten 13"/>
            <p:cNvSpPr/>
            <p:nvPr/>
          </p:nvSpPr>
          <p:spPr bwMode="auto">
            <a:xfrm rot="16200000">
              <a:off x="7458775" y="2924003"/>
              <a:ext cx="273904" cy="434370"/>
            </a:xfrm>
            <a:prstGeom prst="upDown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Arial" charset="0"/>
              </a:endParaRPr>
            </a:p>
          </p:txBody>
        </p:sp>
        <p:sp>
          <p:nvSpPr>
            <p:cNvPr id="29" name="Pfeil nach oben und unten 21"/>
            <p:cNvSpPr/>
            <p:nvPr/>
          </p:nvSpPr>
          <p:spPr bwMode="auto">
            <a:xfrm rot="16200000">
              <a:off x="8287928" y="2917653"/>
              <a:ext cx="273904" cy="434370"/>
            </a:xfrm>
            <a:prstGeom prst="upDown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Arial" charset="0"/>
              </a:endParaRPr>
            </a:p>
          </p:txBody>
        </p:sp>
      </p:grpSp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4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6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139 L -0.06771 0.1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16000"/>
            <a:ext cx="11448648" cy="1080000"/>
          </a:xfrm>
        </p:spPr>
        <p:txBody>
          <a:bodyPr/>
          <a:lstStyle/>
          <a:p>
            <a:r>
              <a:rPr lang="en-US" dirty="0">
                <a:solidFill>
                  <a:srgbClr val="165F9A"/>
                </a:solidFill>
              </a:rPr>
              <a:t>R&amp;S</a:t>
            </a:r>
            <a:r>
              <a:rPr lang="en-US" baseline="30000" dirty="0">
                <a:solidFill>
                  <a:srgbClr val="165F9A"/>
                </a:solidFill>
              </a:rPr>
              <a:t>®</a:t>
            </a:r>
            <a:r>
              <a:rPr lang="en-US" dirty="0" smtClean="0"/>
              <a:t>ARDRONIS 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Applications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45580" y="2047612"/>
            <a:ext cx="1540818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Functionalities</a:t>
            </a:r>
            <a:endParaRPr lang="en-US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932" y="2057648"/>
            <a:ext cx="1592642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Packages</a:t>
            </a:r>
            <a:endParaRPr lang="en-US" b="1" dirty="0"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653237" y="2914065"/>
            <a:ext cx="1535574" cy="30637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chemeClr val="dk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02864" y="3714998"/>
            <a:ext cx="1574554" cy="22589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chemeClr val="dk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991472" y="4521230"/>
            <a:ext cx="1657920" cy="144081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/>
          </a:p>
        </p:txBody>
      </p:sp>
      <p:sp>
        <p:nvSpPr>
          <p:cNvPr id="21" name="Rectangle 20"/>
          <p:cNvSpPr/>
          <p:nvPr/>
        </p:nvSpPr>
        <p:spPr>
          <a:xfrm>
            <a:off x="3660582" y="2509989"/>
            <a:ext cx="1535575" cy="2736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+mj-lt"/>
              </a:rPr>
              <a:t>Identification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13845" y="2522714"/>
            <a:ext cx="1574554" cy="2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+mj-lt"/>
              </a:rPr>
              <a:t>Direction Finding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06087" y="2529461"/>
            <a:ext cx="1657920" cy="275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Countermeasures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38244" y="3714998"/>
            <a:ext cx="503794" cy="646331"/>
            <a:chOff x="3921490" y="2840396"/>
            <a:chExt cx="503794" cy="646331"/>
          </a:xfrm>
        </p:grpSpPr>
        <p:sp>
          <p:nvSpPr>
            <p:cNvPr id="33" name="TextBox 32"/>
            <p:cNvSpPr txBox="1"/>
            <p:nvPr/>
          </p:nvSpPr>
          <p:spPr>
            <a:xfrm>
              <a:off x="3921491" y="2840396"/>
              <a:ext cx="406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921490" y="2973286"/>
              <a:ext cx="503794" cy="402954"/>
            </a:xfrm>
            <a:prstGeom prst="roundRect">
              <a:avLst/>
            </a:prstGeom>
            <a:noFill/>
            <a:ln w="114300">
              <a:solidFill>
                <a:schemeClr val="tx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592036" y="2914066"/>
            <a:ext cx="174997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R&amp;S</a:t>
            </a:r>
            <a:r>
              <a:rPr lang="en-US" baseline="30000" dirty="0">
                <a:solidFill>
                  <a:schemeClr val="tx1"/>
                </a:solidFill>
                <a:latin typeface="+mj-lt"/>
              </a:rPr>
              <a:t>®</a:t>
            </a:r>
            <a:r>
              <a:rPr lang="en-US" dirty="0" smtClean="0">
                <a:latin typeface="+mj-lt"/>
              </a:rPr>
              <a:t>ARDRONIS </a:t>
            </a:r>
          </a:p>
          <a:p>
            <a:pPr algn="ctr"/>
            <a:r>
              <a:rPr lang="en-US" dirty="0" smtClean="0">
                <a:latin typeface="+mj-lt"/>
              </a:rPr>
              <a:t>Detection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2036" y="3714998"/>
            <a:ext cx="173242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R&amp;S</a:t>
            </a:r>
            <a:r>
              <a:rPr lang="en-US" baseline="30000" dirty="0">
                <a:solidFill>
                  <a:schemeClr val="tx1"/>
                </a:solidFill>
                <a:latin typeface="+mj-lt"/>
              </a:rPr>
              <a:t>®</a:t>
            </a:r>
            <a:r>
              <a:rPr lang="en-US" dirty="0" smtClean="0">
                <a:latin typeface="+mj-lt"/>
              </a:rPr>
              <a:t>ARDRONIS Direction</a:t>
            </a:r>
            <a:endParaRPr lang="en-US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789" y="5331446"/>
            <a:ext cx="1750830" cy="646331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R&amp;S</a:t>
            </a:r>
            <a:r>
              <a:rPr lang="en-US" baseline="30000" dirty="0">
                <a:solidFill>
                  <a:schemeClr val="tx1"/>
                </a:solidFill>
                <a:latin typeface="+mj-lt"/>
              </a:rPr>
              <a:t>®</a:t>
            </a:r>
            <a:r>
              <a:rPr lang="en-US" dirty="0">
                <a:latin typeface="+mj-lt"/>
              </a:rPr>
              <a:t>ARDRONIS </a:t>
            </a:r>
            <a:r>
              <a:rPr lang="en-US" dirty="0" smtClean="0">
                <a:latin typeface="+mj-lt"/>
              </a:rPr>
              <a:t>Protection</a:t>
            </a:r>
            <a:endParaRPr lang="en-US" dirty="0">
              <a:latin typeface="+mj-lt"/>
            </a:endParaRPr>
          </a:p>
        </p:txBody>
      </p:sp>
      <p:sp>
        <p:nvSpPr>
          <p:cNvPr id="64" name="Striped Right Arrow 63"/>
          <p:cNvSpPr/>
          <p:nvPr/>
        </p:nvSpPr>
        <p:spPr>
          <a:xfrm flipH="1">
            <a:off x="2584190" y="2961241"/>
            <a:ext cx="731465" cy="551979"/>
          </a:xfrm>
          <a:prstGeom prst="stripedRightArrow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 err="1" smtClean="0"/>
          </a:p>
        </p:txBody>
      </p:sp>
      <p:sp>
        <p:nvSpPr>
          <p:cNvPr id="65" name="Striped Right Arrow 64"/>
          <p:cNvSpPr/>
          <p:nvPr/>
        </p:nvSpPr>
        <p:spPr>
          <a:xfrm flipH="1">
            <a:off x="2584190" y="3785121"/>
            <a:ext cx="731465" cy="551979"/>
          </a:xfrm>
          <a:prstGeom prst="stripedRightArrow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 err="1" smtClean="0"/>
          </a:p>
        </p:txBody>
      </p:sp>
      <p:sp>
        <p:nvSpPr>
          <p:cNvPr id="66" name="Striped Right Arrow 65"/>
          <p:cNvSpPr/>
          <p:nvPr/>
        </p:nvSpPr>
        <p:spPr>
          <a:xfrm flipH="1">
            <a:off x="2584190" y="4580619"/>
            <a:ext cx="731465" cy="551979"/>
          </a:xfrm>
          <a:prstGeom prst="stripedRightArrow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 err="1" smtClean="0"/>
          </a:p>
        </p:txBody>
      </p:sp>
      <p:sp>
        <p:nvSpPr>
          <p:cNvPr id="67" name="Striped Right Arrow 66"/>
          <p:cNvSpPr/>
          <p:nvPr/>
        </p:nvSpPr>
        <p:spPr>
          <a:xfrm flipH="1">
            <a:off x="2584190" y="5394742"/>
            <a:ext cx="731465" cy="551979"/>
          </a:xfrm>
          <a:prstGeom prst="stripedRightArrow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 err="1" smtClean="0"/>
          </a:p>
        </p:txBody>
      </p:sp>
      <p:sp>
        <p:nvSpPr>
          <p:cNvPr id="68" name="Rectangle 67"/>
          <p:cNvSpPr/>
          <p:nvPr/>
        </p:nvSpPr>
        <p:spPr>
          <a:xfrm>
            <a:off x="594931" y="4521231"/>
            <a:ext cx="174054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R&amp;S</a:t>
            </a:r>
            <a:r>
              <a:rPr lang="en-US" baseline="30000" dirty="0">
                <a:solidFill>
                  <a:schemeClr val="tx1"/>
                </a:solidFill>
                <a:latin typeface="+mj-lt"/>
              </a:rPr>
              <a:t>®</a:t>
            </a:r>
            <a:r>
              <a:rPr lang="en-US" dirty="0">
                <a:latin typeface="+mj-lt"/>
              </a:rPr>
              <a:t>ARDRONIS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Disruption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2000" y="2960001"/>
            <a:ext cx="252276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Identification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Identification + Direction Finding</a:t>
            </a:r>
          </a:p>
          <a:p>
            <a:endParaRPr lang="en-US" sz="1600" dirty="0" smtClean="0"/>
          </a:p>
          <a:p>
            <a:endParaRPr lang="en-US" sz="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Identification + Countermeasures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9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Identification </a:t>
            </a:r>
            <a:r>
              <a:rPr lang="en-US" sz="1600" dirty="0" smtClean="0"/>
              <a:t>+ Direction Finding + Countermeasures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err="1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4165013" y="5296561"/>
            <a:ext cx="503794" cy="646331"/>
            <a:chOff x="3921490" y="2840396"/>
            <a:chExt cx="503794" cy="646331"/>
          </a:xfrm>
        </p:grpSpPr>
        <p:sp>
          <p:nvSpPr>
            <p:cNvPr id="70" name="TextBox 69"/>
            <p:cNvSpPr txBox="1"/>
            <p:nvPr/>
          </p:nvSpPr>
          <p:spPr>
            <a:xfrm>
              <a:off x="3921491" y="2840396"/>
              <a:ext cx="406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3921490" y="2973286"/>
              <a:ext cx="503794" cy="402954"/>
            </a:xfrm>
            <a:prstGeom prst="roundRect">
              <a:avLst/>
            </a:prstGeom>
            <a:noFill/>
            <a:ln w="114300">
              <a:solidFill>
                <a:schemeClr val="tx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endParaRPr lang="en-US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161049" y="4515852"/>
            <a:ext cx="503794" cy="646331"/>
            <a:chOff x="3921490" y="2840396"/>
            <a:chExt cx="503794" cy="646331"/>
          </a:xfrm>
        </p:grpSpPr>
        <p:sp>
          <p:nvSpPr>
            <p:cNvPr id="73" name="TextBox 72"/>
            <p:cNvSpPr txBox="1"/>
            <p:nvPr/>
          </p:nvSpPr>
          <p:spPr>
            <a:xfrm>
              <a:off x="3921491" y="2840396"/>
              <a:ext cx="406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3921490" y="2973286"/>
              <a:ext cx="503794" cy="402954"/>
            </a:xfrm>
            <a:prstGeom prst="roundRect">
              <a:avLst/>
            </a:prstGeom>
            <a:noFill/>
            <a:ln w="114300">
              <a:solidFill>
                <a:schemeClr val="tx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endParaRPr lang="en-US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176473" y="3712799"/>
            <a:ext cx="503794" cy="646331"/>
            <a:chOff x="3921490" y="2840396"/>
            <a:chExt cx="503794" cy="646331"/>
          </a:xfrm>
        </p:grpSpPr>
        <p:sp>
          <p:nvSpPr>
            <p:cNvPr id="76" name="TextBox 75"/>
            <p:cNvSpPr txBox="1"/>
            <p:nvPr/>
          </p:nvSpPr>
          <p:spPr>
            <a:xfrm>
              <a:off x="3921491" y="2840396"/>
              <a:ext cx="406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3921490" y="2973286"/>
              <a:ext cx="503794" cy="402954"/>
            </a:xfrm>
            <a:prstGeom prst="roundRect">
              <a:avLst/>
            </a:prstGeom>
            <a:noFill/>
            <a:ln w="114300">
              <a:solidFill>
                <a:schemeClr val="tx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endParaRPr lang="en-US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166022" y="2909746"/>
            <a:ext cx="503794" cy="646331"/>
            <a:chOff x="3921490" y="2840396"/>
            <a:chExt cx="503794" cy="646331"/>
          </a:xfrm>
        </p:grpSpPr>
        <p:sp>
          <p:nvSpPr>
            <p:cNvPr id="79" name="TextBox 78"/>
            <p:cNvSpPr txBox="1"/>
            <p:nvPr/>
          </p:nvSpPr>
          <p:spPr>
            <a:xfrm>
              <a:off x="3921491" y="2840396"/>
              <a:ext cx="406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3921490" y="2973286"/>
              <a:ext cx="503794" cy="402954"/>
            </a:xfrm>
            <a:prstGeom prst="roundRect">
              <a:avLst/>
            </a:prstGeom>
            <a:noFill/>
            <a:ln w="114300">
              <a:solidFill>
                <a:schemeClr val="tx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endParaRPr lang="en-US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563093" y="4580619"/>
            <a:ext cx="503794" cy="646331"/>
            <a:chOff x="3921490" y="2840396"/>
            <a:chExt cx="503794" cy="646331"/>
          </a:xfrm>
        </p:grpSpPr>
        <p:sp>
          <p:nvSpPr>
            <p:cNvPr id="82" name="TextBox 81"/>
            <p:cNvSpPr txBox="1"/>
            <p:nvPr/>
          </p:nvSpPr>
          <p:spPr>
            <a:xfrm>
              <a:off x="3921491" y="2840396"/>
              <a:ext cx="406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3921490" y="2973286"/>
              <a:ext cx="503794" cy="402954"/>
            </a:xfrm>
            <a:prstGeom prst="roundRect">
              <a:avLst/>
            </a:prstGeom>
            <a:noFill/>
            <a:ln w="114300">
              <a:solidFill>
                <a:schemeClr val="tx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endParaRPr lang="en-US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563396" y="5293892"/>
            <a:ext cx="503794" cy="646331"/>
            <a:chOff x="3921490" y="2840396"/>
            <a:chExt cx="503794" cy="646331"/>
          </a:xfrm>
        </p:grpSpPr>
        <p:sp>
          <p:nvSpPr>
            <p:cNvPr id="85" name="TextBox 84"/>
            <p:cNvSpPr txBox="1"/>
            <p:nvPr/>
          </p:nvSpPr>
          <p:spPr>
            <a:xfrm>
              <a:off x="3921491" y="2840396"/>
              <a:ext cx="406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3921490" y="2973286"/>
              <a:ext cx="503794" cy="402954"/>
            </a:xfrm>
            <a:prstGeom prst="roundRect">
              <a:avLst/>
            </a:prstGeom>
            <a:noFill/>
            <a:ln w="114300">
              <a:solidFill>
                <a:schemeClr val="tx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endParaRPr lang="en-US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838245" y="5298816"/>
            <a:ext cx="503794" cy="646331"/>
            <a:chOff x="3921490" y="2840396"/>
            <a:chExt cx="503794" cy="646331"/>
          </a:xfrm>
        </p:grpSpPr>
        <p:sp>
          <p:nvSpPr>
            <p:cNvPr id="88" name="TextBox 87"/>
            <p:cNvSpPr txBox="1"/>
            <p:nvPr/>
          </p:nvSpPr>
          <p:spPr>
            <a:xfrm>
              <a:off x="3921491" y="2840396"/>
              <a:ext cx="406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921490" y="2973286"/>
              <a:ext cx="503794" cy="402954"/>
            </a:xfrm>
            <a:prstGeom prst="roundRect">
              <a:avLst/>
            </a:prstGeom>
            <a:noFill/>
            <a:ln w="114300">
              <a:solidFill>
                <a:schemeClr val="tx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07368" y="1296000"/>
            <a:ext cx="11305256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0" indent="-180000">
              <a:lnSpc>
                <a:spcPct val="112000"/>
              </a:lnSpc>
              <a:buSzPct val="110000"/>
              <a:buFont typeface="Arial Black" pitchFamily="34" charset="0"/>
              <a:buChar char="ı"/>
            </a:pPr>
            <a:r>
              <a:rPr lang="en-US" sz="1600" dirty="0" smtClean="0"/>
              <a:t>The </a:t>
            </a:r>
            <a:r>
              <a:rPr lang="en-US" sz="1600" dirty="0"/>
              <a:t>key functionalities of R&amp;S</a:t>
            </a:r>
            <a:r>
              <a:rPr lang="en-US" sz="1600" baseline="30000" dirty="0"/>
              <a:t>®</a:t>
            </a:r>
            <a:r>
              <a:rPr lang="en-US" sz="1600" dirty="0"/>
              <a:t>ARDRONIS include: identification, direction finding and </a:t>
            </a:r>
            <a:r>
              <a:rPr lang="en-US" sz="1600" dirty="0" smtClean="0"/>
              <a:t>countermeasures</a:t>
            </a:r>
          </a:p>
          <a:p>
            <a:pPr marL="180000" lvl="0" indent="-180000">
              <a:lnSpc>
                <a:spcPct val="112000"/>
              </a:lnSpc>
              <a:buSzPct val="110000"/>
              <a:buFont typeface="Arial Black" pitchFamily="34" charset="0"/>
              <a:buChar char="ı"/>
            </a:pPr>
            <a:r>
              <a:rPr lang="en-US" sz="1600" dirty="0"/>
              <a:t>T</a:t>
            </a:r>
            <a:r>
              <a:rPr lang="en-US" sz="1600" dirty="0" smtClean="0"/>
              <a:t>hese </a:t>
            </a:r>
            <a:r>
              <a:rPr lang="en-US" sz="1600" dirty="0"/>
              <a:t>functionalities are categorized in four packages to meet users’ specific technical requirements</a:t>
            </a:r>
          </a:p>
        </p:txBody>
      </p:sp>
      <p:sp>
        <p:nvSpPr>
          <p:cNvPr id="50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3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19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9898" y="297931"/>
            <a:ext cx="11040000" cy="16552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en-US" sz="4000" dirty="0" smtClean="0">
                <a:solidFill>
                  <a:srgbClr val="0060A2"/>
                </a:solidFill>
                <a:cs typeface="ヒラギノ角ゴ Pro W3"/>
              </a:rPr>
              <a:t/>
            </a:r>
            <a:br>
              <a:rPr lang="en-US" altLang="en-US" sz="4000" dirty="0" smtClean="0">
                <a:solidFill>
                  <a:srgbClr val="0060A2"/>
                </a:solidFill>
                <a:cs typeface="ヒラギノ角ゴ Pro W3"/>
              </a:rPr>
            </a:br>
            <a:r>
              <a:rPr lang="en-US" altLang="en-US" sz="4000" dirty="0" smtClean="0">
                <a:solidFill>
                  <a:srgbClr val="0060A2"/>
                </a:solidFill>
                <a:cs typeface="ヒラギノ角ゴ Pro W3"/>
              </a:rPr>
              <a:t/>
            </a:r>
            <a:br>
              <a:rPr lang="en-US" altLang="en-US" sz="4000" dirty="0" smtClean="0">
                <a:solidFill>
                  <a:srgbClr val="0060A2"/>
                </a:solidFill>
                <a:cs typeface="ヒラギノ角ゴ Pro W3"/>
              </a:rPr>
            </a:br>
            <a:r>
              <a:rPr lang="en-US" sz="3600" dirty="0" smtClean="0"/>
              <a:t>R&amp;S</a:t>
            </a:r>
            <a:r>
              <a:rPr lang="en-US" sz="3600" baseline="30000" dirty="0" smtClean="0"/>
              <a:t>®</a:t>
            </a:r>
            <a:r>
              <a:rPr lang="en-US" sz="3600" dirty="0" smtClean="0"/>
              <a:t>ARDRONIS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Introduction</a:t>
            </a:r>
            <a:r>
              <a:rPr lang="en-US" altLang="en-US" sz="4000" dirty="0" smtClean="0">
                <a:solidFill>
                  <a:srgbClr val="0085CD"/>
                </a:solidFill>
              </a:rPr>
              <a:t/>
            </a:r>
            <a:br>
              <a:rPr lang="en-US" altLang="en-US" sz="4000" dirty="0" smtClean="0">
                <a:solidFill>
                  <a:srgbClr val="0085CD"/>
                </a:solidFill>
              </a:rPr>
            </a:br>
            <a:r>
              <a:rPr lang="en-US" altLang="en-US" sz="4000" dirty="0" smtClean="0">
                <a:solidFill>
                  <a:srgbClr val="0060A2"/>
                </a:solidFill>
                <a:cs typeface="ヒラギノ角ゴ Pro W3"/>
              </a:rPr>
              <a:t/>
            </a:r>
            <a:br>
              <a:rPr lang="en-US" altLang="en-US" sz="4000" dirty="0" smtClean="0">
                <a:solidFill>
                  <a:srgbClr val="0060A2"/>
                </a:solidFill>
                <a:cs typeface="ヒラギノ角ゴ Pro W3"/>
              </a:rPr>
            </a:br>
            <a:r>
              <a:rPr lang="en-US" sz="4000" dirty="0" smtClean="0">
                <a:solidFill>
                  <a:srgbClr val="0060A2"/>
                </a:solidFill>
                <a:cs typeface="ヒラギノ角ゴ Pro W3"/>
              </a:rPr>
              <a:t/>
            </a:r>
            <a:br>
              <a:rPr lang="en-US" sz="4000" dirty="0" smtClean="0">
                <a:solidFill>
                  <a:srgbClr val="0060A2"/>
                </a:solidFill>
                <a:cs typeface="ヒラギノ角ゴ Pro W3"/>
              </a:rPr>
            </a:br>
            <a:endParaRPr lang="en-US" sz="4000" dirty="0">
              <a:solidFill>
                <a:srgbClr val="0060A2"/>
              </a:solidFill>
              <a:cs typeface="ヒラギノ角ゴ Pro W3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3392" y="1647245"/>
            <a:ext cx="2976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de-DE" sz="2400" dirty="0" err="1">
                <a:latin typeface="+mj-lt"/>
              </a:rPr>
              <a:t>Thank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you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for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your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smtClean="0">
                <a:latin typeface="+mj-lt"/>
              </a:rPr>
              <a:t>time </a:t>
            </a:r>
            <a:r>
              <a:rPr lang="de-DE" sz="2400" dirty="0">
                <a:latin typeface="+mj-lt"/>
              </a:rPr>
              <a:t/>
            </a:r>
            <a:br>
              <a:rPr lang="de-DE" sz="2400" dirty="0">
                <a:latin typeface="+mj-lt"/>
              </a:rPr>
            </a:br>
            <a:r>
              <a:rPr lang="de-DE" sz="2400" dirty="0" err="1">
                <a:latin typeface="+mj-lt"/>
              </a:rPr>
              <a:t>and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for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your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attention</a:t>
            </a:r>
            <a:r>
              <a:rPr lang="de-DE" sz="2400" dirty="0">
                <a:latin typeface="+mj-lt"/>
              </a:rPr>
              <a:t>!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892" y="2433638"/>
            <a:ext cx="2705100" cy="1174750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892" y="3651266"/>
            <a:ext cx="2705100" cy="118427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ITU_MessfunktionenSma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435" y="1135068"/>
            <a:ext cx="2706565" cy="1258887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892" y="4873625"/>
            <a:ext cx="2705100" cy="118903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350" y="16"/>
            <a:ext cx="1094642" cy="111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970" y="16"/>
            <a:ext cx="1604597" cy="111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15</a:t>
            </a:fld>
            <a:endParaRPr lang="en-US" dirty="0"/>
          </a:p>
        </p:txBody>
      </p:sp>
      <p:pic>
        <p:nvPicPr>
          <p:cNvPr id="32" name="Content Placeholder 10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623392" y="2620224"/>
            <a:ext cx="7691108" cy="3284438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3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4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R&amp;S</a:t>
            </a:r>
            <a:r>
              <a:rPr lang="en-US" baseline="30000" dirty="0" smtClean="0"/>
              <a:t>®</a:t>
            </a:r>
            <a:r>
              <a:rPr lang="en-US" dirty="0" smtClean="0"/>
              <a:t>ARDRONIS Highlights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2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5656" y="908720"/>
            <a:ext cx="11972004" cy="5112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67501" y="1017259"/>
            <a:ext cx="4106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High reliability / low false alarm rate: </a:t>
            </a:r>
          </a:p>
          <a:p>
            <a:r>
              <a:rPr lang="en-US" dirty="0" smtClean="0">
                <a:latin typeface="+mj-lt"/>
              </a:rPr>
              <a:t>drone monitoring </a:t>
            </a:r>
            <a:r>
              <a:rPr lang="en-US" dirty="0">
                <a:latin typeface="+mj-lt"/>
              </a:rPr>
              <a:t>based </a:t>
            </a:r>
            <a:r>
              <a:rPr lang="en-US" dirty="0" smtClean="0">
                <a:latin typeface="+mj-lt"/>
              </a:rPr>
              <a:t>on the analysis of the remote control (RC) links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8821" y="2103037"/>
            <a:ext cx="50805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Early warning: </a:t>
            </a:r>
            <a:endParaRPr lang="en-US" sz="2000" b="1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a </a:t>
            </a:r>
            <a:r>
              <a:rPr lang="en-US" dirty="0">
                <a:latin typeface="+mj-lt"/>
              </a:rPr>
              <a:t>very fast response </a:t>
            </a:r>
            <a:r>
              <a:rPr lang="en-US" dirty="0" smtClean="0">
                <a:latin typeface="+mj-lt"/>
              </a:rPr>
              <a:t>solution, even </a:t>
            </a:r>
            <a:r>
              <a:rPr lang="en-US" dirty="0">
                <a:latin typeface="+mj-lt"/>
              </a:rPr>
              <a:t>before take-off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8315" y="4011971"/>
            <a:ext cx="5472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latin typeface="+mj-lt"/>
              </a:rPr>
              <a:t>Advanced </a:t>
            </a:r>
            <a:r>
              <a:rPr lang="en-US" sz="2000" b="1" dirty="0" smtClean="0">
                <a:latin typeface="+mj-lt"/>
              </a:rPr>
              <a:t>geolocation: </a:t>
            </a:r>
          </a:p>
          <a:p>
            <a:pPr lvl="0"/>
            <a:r>
              <a:rPr lang="en-US" dirty="0" smtClean="0">
                <a:latin typeface="+mj-lt"/>
              </a:rPr>
              <a:t>accurate </a:t>
            </a:r>
            <a:r>
              <a:rPr lang="en-US" dirty="0">
                <a:latin typeface="+mj-lt"/>
              </a:rPr>
              <a:t>direction finding of </a:t>
            </a:r>
            <a:r>
              <a:rPr lang="en-US" dirty="0" smtClean="0">
                <a:latin typeface="+mj-lt"/>
              </a:rPr>
              <a:t>remote operator and drone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8281" y="4849476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latin typeface="+mj-lt"/>
              </a:rPr>
              <a:t>Effective </a:t>
            </a:r>
            <a:r>
              <a:rPr lang="en-US" b="1" dirty="0" smtClean="0">
                <a:latin typeface="+mj-lt"/>
              </a:rPr>
              <a:t>countermeasures: </a:t>
            </a:r>
          </a:p>
          <a:p>
            <a:pPr lvl="0"/>
            <a:r>
              <a:rPr lang="en-US" dirty="0" smtClean="0">
                <a:latin typeface="+mj-lt"/>
              </a:rPr>
              <a:t>counter </a:t>
            </a:r>
            <a:r>
              <a:rPr lang="en-US" dirty="0">
                <a:latin typeface="+mj-lt"/>
              </a:rPr>
              <a:t>threats early </a:t>
            </a:r>
            <a:r>
              <a:rPr lang="en-US" dirty="0" smtClean="0">
                <a:latin typeface="+mj-lt"/>
              </a:rPr>
              <a:t>on with a smart jammer </a:t>
            </a:r>
            <a:r>
              <a:rPr lang="en-US" dirty="0">
                <a:latin typeface="+mj-lt"/>
              </a:rPr>
              <a:t>(reactive and selective </a:t>
            </a:r>
            <a:r>
              <a:rPr lang="en-US" dirty="0" smtClean="0">
                <a:latin typeface="+mj-lt"/>
              </a:rPr>
              <a:t>jamming with low-power pulses) </a:t>
            </a:r>
            <a:endParaRPr lang="en-US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09052" y="2938330"/>
            <a:ext cx="5581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latin typeface="+mj-lt"/>
              </a:rPr>
              <a:t>Situational </a:t>
            </a:r>
            <a:r>
              <a:rPr lang="en-US" sz="2000" b="1" dirty="0" smtClean="0">
                <a:latin typeface="+mj-lt"/>
              </a:rPr>
              <a:t>awareness:</a:t>
            </a:r>
            <a:endParaRPr lang="en-US" sz="2000" b="1" dirty="0">
              <a:latin typeface="+mj-lt"/>
            </a:endParaRPr>
          </a:p>
          <a:p>
            <a:pPr lvl="0"/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chieve </a:t>
            </a:r>
            <a:r>
              <a:rPr lang="en-US" dirty="0">
                <a:latin typeface="+mj-lt"/>
              </a:rPr>
              <a:t>an overview of all the active </a:t>
            </a:r>
            <a:r>
              <a:rPr lang="en-US" dirty="0" smtClean="0">
                <a:latin typeface="+mj-lt"/>
              </a:rPr>
              <a:t>drones and automatic alarming of </a:t>
            </a:r>
            <a:r>
              <a:rPr lang="en-US" dirty="0">
                <a:latin typeface="+mj-lt"/>
              </a:rPr>
              <a:t>threats in a defined </a:t>
            </a:r>
            <a:r>
              <a:rPr lang="en-US" dirty="0" smtClean="0">
                <a:latin typeface="+mj-lt"/>
              </a:rPr>
              <a:t>area</a:t>
            </a:r>
            <a:endParaRPr lang="en-US" dirty="0">
              <a:latin typeface="+mj-lt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3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33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78" y="836712"/>
            <a:ext cx="7033124" cy="519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16000"/>
            <a:ext cx="11712000" cy="1080000"/>
          </a:xfrm>
        </p:spPr>
        <p:txBody>
          <a:bodyPr/>
          <a:lstStyle/>
          <a:p>
            <a:r>
              <a:rPr lang="en-US" dirty="0"/>
              <a:t>R&amp;S</a:t>
            </a:r>
            <a:r>
              <a:rPr lang="en-US" baseline="30000" dirty="0"/>
              <a:t>®</a:t>
            </a:r>
            <a:r>
              <a:rPr lang="en-US" dirty="0"/>
              <a:t>ARDRONIS - </a:t>
            </a:r>
            <a:r>
              <a:rPr lang="en-US" sz="3200" b="1" dirty="0"/>
              <a:t>A</a:t>
            </a:r>
            <a:r>
              <a:rPr lang="en-US" sz="3200" dirty="0"/>
              <a:t>utomatic </a:t>
            </a:r>
            <a:r>
              <a:rPr lang="en-US" sz="3200" b="1" dirty="0"/>
              <a:t>R</a:t>
            </a:r>
            <a:r>
              <a:rPr lang="en-US" sz="3200" dirty="0"/>
              <a:t>adio-Controlled </a:t>
            </a:r>
            <a:r>
              <a:rPr lang="en-US" sz="3200" b="1" dirty="0"/>
              <a:t>Dron</a:t>
            </a:r>
            <a:r>
              <a:rPr lang="en-US" sz="3200" dirty="0"/>
              <a:t>e </a:t>
            </a:r>
            <a:r>
              <a:rPr lang="en-US" sz="3200" b="1" dirty="0"/>
              <a:t>I</a:t>
            </a:r>
            <a:r>
              <a:rPr lang="en-US" sz="3200" dirty="0"/>
              <a:t>dentification </a:t>
            </a:r>
            <a:r>
              <a:rPr lang="en-US" sz="3200" b="1" dirty="0"/>
              <a:t>S</a:t>
            </a:r>
            <a:r>
              <a:rPr lang="en-US" sz="3200" dirty="0"/>
              <a:t>olution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3</a:t>
            </a:fld>
            <a:endParaRPr lang="en-US" dirty="0"/>
          </a:p>
        </p:txBody>
      </p:sp>
      <p:sp>
        <p:nvSpPr>
          <p:cNvPr id="28" name="Isosceles Triangle 27"/>
          <p:cNvSpPr/>
          <p:nvPr/>
        </p:nvSpPr>
        <p:spPr>
          <a:xfrm flipV="1">
            <a:off x="1059655" y="1259131"/>
            <a:ext cx="6044457" cy="2169869"/>
          </a:xfrm>
          <a:prstGeom prst="triangle">
            <a:avLst>
              <a:gd name="adj" fmla="val 49858"/>
            </a:avLst>
          </a:prstGeom>
          <a:noFill/>
          <a:ln w="762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/>
          </a:p>
        </p:txBody>
      </p:sp>
      <p:sp>
        <p:nvSpPr>
          <p:cNvPr id="8" name="Rectangle 7"/>
          <p:cNvSpPr/>
          <p:nvPr/>
        </p:nvSpPr>
        <p:spPr>
          <a:xfrm>
            <a:off x="8074071" y="1863691"/>
            <a:ext cx="39501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A </a:t>
            </a:r>
            <a:r>
              <a:rPr lang="en-US" dirty="0"/>
              <a:t>comprehensive “all-in-one solution” countering the threats arising from FHSS and Wi/Fi controlled micro </a:t>
            </a:r>
            <a:r>
              <a:rPr lang="en-US" dirty="0" smtClean="0"/>
              <a:t>drones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Detection, identification, direction finding, </a:t>
            </a:r>
            <a:r>
              <a:rPr lang="en-US" dirty="0" smtClean="0"/>
              <a:t>locating, recording</a:t>
            </a:r>
            <a:r>
              <a:rPr lang="en-US" dirty="0"/>
              <a:t>, </a:t>
            </a:r>
            <a:r>
              <a:rPr lang="en-US" dirty="0" smtClean="0"/>
              <a:t>and jamming operations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A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integrated</a:t>
            </a:r>
            <a:r>
              <a:rPr lang="de-DE" dirty="0"/>
              <a:t> operational </a:t>
            </a:r>
            <a:r>
              <a:rPr lang="de-DE" dirty="0" err="1"/>
              <a:t>workflow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256240" y="1124744"/>
            <a:ext cx="3535309" cy="45765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FadeDown">
              <a:avLst>
                <a:gd name="adj" fmla="val 90"/>
              </a:avLst>
            </a:prstTxWarp>
            <a:spAutoFit/>
          </a:bodyPr>
          <a:lstStyle/>
          <a:p>
            <a:pPr algn="ctr"/>
            <a:r>
              <a:rPr lang="en-US" sz="12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ARDRONIS Mission!</a:t>
            </a:r>
            <a:endParaRPr lang="en-US" sz="1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784" y="2436842"/>
            <a:ext cx="2808312" cy="1984316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3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32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Highly Automatic Integrated Operational Workflow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tx1"/>
                </a:solidFill>
              </a:rPr>
              <a:t>Key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368000"/>
            <a:ext cx="3311744" cy="4680000"/>
          </a:xfrm>
        </p:spPr>
        <p:txBody>
          <a:bodyPr/>
          <a:lstStyle/>
          <a:p>
            <a:pPr lvl="0"/>
            <a:r>
              <a:rPr lang="en-US" dirty="0" smtClean="0"/>
              <a:t>Full automatic monitoring solution for all kind of FHSS/WLAN drones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Ergonomically </a:t>
            </a:r>
            <a:r>
              <a:rPr lang="en-US" dirty="0"/>
              <a:t>designed </a:t>
            </a:r>
            <a:r>
              <a:rPr lang="en-US" dirty="0" smtClean="0"/>
              <a:t>GUI</a:t>
            </a:r>
          </a:p>
          <a:p>
            <a:pPr lvl="0"/>
            <a:endParaRPr lang="en-US" dirty="0" smtClean="0"/>
          </a:p>
          <a:p>
            <a:r>
              <a:rPr lang="en-US" dirty="0"/>
              <a:t>Automatic triggering alarm/ notification when RC profiles are being detected and displaying </a:t>
            </a:r>
            <a:r>
              <a:rPr lang="en-US" dirty="0" smtClean="0"/>
              <a:t>the video </a:t>
            </a:r>
            <a:r>
              <a:rPr lang="en-US" dirty="0"/>
              <a:t>link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Automatically </a:t>
            </a:r>
            <a:r>
              <a:rPr lang="en-US" dirty="0"/>
              <a:t>check for video-downlinks once a remote control had been </a:t>
            </a:r>
            <a:r>
              <a:rPr lang="en-US" dirty="0" smtClean="0"/>
              <a:t>identified </a:t>
            </a: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51784" y="580168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R&amp;S</a:t>
            </a:r>
            <a:r>
              <a:rPr lang="en-US" sz="1400" baseline="30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®</a:t>
            </a:r>
            <a:r>
              <a:rPr lang="en-US" sz="1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ARDRONIS GUI</a:t>
            </a:r>
            <a:endParaRPr lang="en-US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140890"/>
            <a:ext cx="7016318" cy="4677544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140890"/>
            <a:ext cx="7016318" cy="4677546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4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36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Detection and Identification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tx1"/>
                </a:solidFill>
              </a:rPr>
              <a:t>Key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368000"/>
            <a:ext cx="5688008" cy="4680000"/>
          </a:xfrm>
        </p:spPr>
        <p:txBody>
          <a:bodyPr/>
          <a:lstStyle/>
          <a:p>
            <a:pPr lvl="0"/>
            <a:r>
              <a:rPr lang="en-US" dirty="0" smtClean="0"/>
              <a:t>Detection </a:t>
            </a:r>
            <a:r>
              <a:rPr lang="en-US" dirty="0"/>
              <a:t>coverage is tentatively the distance covered by the radio control </a:t>
            </a:r>
            <a:r>
              <a:rPr lang="en-US" dirty="0" smtClean="0"/>
              <a:t>link (depending </a:t>
            </a:r>
            <a:r>
              <a:rPr lang="en-US" dirty="0"/>
              <a:t>on </a:t>
            </a:r>
            <a:r>
              <a:rPr lang="en-US" dirty="0" err="1" smtClean="0"/>
              <a:t>Tx</a:t>
            </a:r>
            <a:r>
              <a:rPr lang="en-US" dirty="0" smtClean="0"/>
              <a:t>-power) </a:t>
            </a:r>
          </a:p>
          <a:p>
            <a:pPr lvl="1"/>
            <a:r>
              <a:rPr lang="en-US" sz="1600" dirty="0" smtClean="0"/>
              <a:t>Remote control with 100 </a:t>
            </a:r>
            <a:r>
              <a:rPr lang="en-US" sz="1600" dirty="0" err="1" smtClean="0"/>
              <a:t>mW</a:t>
            </a:r>
            <a:r>
              <a:rPr lang="en-US" sz="1600" dirty="0" smtClean="0"/>
              <a:t> (EU Standard): ~1 km </a:t>
            </a:r>
          </a:p>
          <a:p>
            <a:pPr lvl="1"/>
            <a:r>
              <a:rPr lang="en-US" sz="1600" dirty="0" smtClean="0"/>
              <a:t>Remote control with booster: ~3 km</a:t>
            </a:r>
          </a:p>
          <a:p>
            <a:pPr lvl="1"/>
            <a:endParaRPr lang="en-US" sz="800" dirty="0" smtClean="0"/>
          </a:p>
          <a:p>
            <a:pPr lvl="0"/>
            <a:r>
              <a:rPr lang="en-US" dirty="0">
                <a:solidFill>
                  <a:srgbClr val="000000"/>
                </a:solidFill>
              </a:rPr>
              <a:t>Display video link if transmitted via PAL/ </a:t>
            </a:r>
            <a:r>
              <a:rPr lang="en-US">
                <a:solidFill>
                  <a:srgbClr val="000000"/>
                </a:solidFill>
              </a:rPr>
              <a:t>NTSC </a:t>
            </a:r>
            <a:r>
              <a:rPr lang="en-US" smtClean="0">
                <a:solidFill>
                  <a:srgbClr val="000000"/>
                </a:solidFill>
              </a:rPr>
              <a:t>or   Wi-Fi</a:t>
            </a:r>
            <a:endParaRPr lang="en-US" dirty="0" smtClean="0">
              <a:solidFill>
                <a:srgbClr val="000000"/>
              </a:solidFill>
            </a:endParaRPr>
          </a:p>
          <a:p>
            <a:pPr lvl="0"/>
            <a:endParaRPr lang="en-US" sz="1600" dirty="0">
              <a:solidFill>
                <a:srgbClr val="000000"/>
              </a:solidFill>
            </a:endParaRPr>
          </a:p>
          <a:p>
            <a:r>
              <a:rPr lang="en-US" dirty="0"/>
              <a:t>Automatic identification based on defined profiles </a:t>
            </a:r>
            <a:r>
              <a:rPr lang="en-US" dirty="0" smtClean="0"/>
              <a:t>(</a:t>
            </a:r>
            <a:r>
              <a:rPr lang="en-US" dirty="0" err="1" smtClean="0"/>
              <a:t>includung</a:t>
            </a:r>
            <a:r>
              <a:rPr lang="en-US" dirty="0" smtClean="0"/>
              <a:t> the relevant </a:t>
            </a:r>
            <a:r>
              <a:rPr lang="en-US" dirty="0"/>
              <a:t>RC technical parameters</a:t>
            </a:r>
            <a:r>
              <a:rPr lang="en-US" dirty="0" smtClean="0"/>
              <a:t>). The </a:t>
            </a:r>
            <a:r>
              <a:rPr lang="en-US" dirty="0"/>
              <a:t>identification result can be sorted into :</a:t>
            </a:r>
          </a:p>
          <a:p>
            <a:pPr lvl="1"/>
            <a:r>
              <a:rPr lang="en-US" sz="1600" dirty="0"/>
              <a:t>Black list (i.e. </a:t>
            </a:r>
            <a:r>
              <a:rPr lang="en-US" sz="1600" dirty="0" smtClean="0"/>
              <a:t>threats)</a:t>
            </a:r>
            <a:endParaRPr lang="en-US" sz="1600" dirty="0"/>
          </a:p>
          <a:p>
            <a:pPr lvl="1"/>
            <a:r>
              <a:rPr lang="en-US" sz="1600" dirty="0"/>
              <a:t>White list (i.e. </a:t>
            </a:r>
            <a:r>
              <a:rPr lang="en-US" sz="1600" dirty="0" smtClean="0"/>
              <a:t>own drones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Unnamed (i.e. new/unknown drones)</a:t>
            </a:r>
          </a:p>
          <a:p>
            <a:pPr lvl="0"/>
            <a:endParaRPr lang="en-US" dirty="0">
              <a:solidFill>
                <a:srgbClr val="000000"/>
              </a:solidFill>
            </a:endParaRPr>
          </a:p>
          <a:p>
            <a:pPr marL="180000" lvl="1" indent="0">
              <a:buNone/>
            </a:pPr>
            <a:endParaRPr lang="en-US" sz="1600" dirty="0" smtClean="0"/>
          </a:p>
          <a:p>
            <a:pPr lvl="1"/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5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390" y="332656"/>
            <a:ext cx="3743051" cy="5463647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4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0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51384" y="1433019"/>
            <a:ext cx="5859701" cy="4876800"/>
          </a:xfrm>
        </p:spPr>
        <p:txBody>
          <a:bodyPr vert="horz" lIns="0" tIns="0" rIns="0" bIns="0" rtlCol="0">
            <a:noAutofit/>
          </a:bodyPr>
          <a:lstStyle/>
          <a:p>
            <a:pPr marL="180000" indent="-180000">
              <a:buClrTx/>
              <a:buFont typeface="Arial Black" pitchFamily="34" charset="0"/>
              <a:buChar char="ı"/>
            </a:pPr>
            <a:r>
              <a:rPr lang="en-US" sz="1800" dirty="0">
                <a:solidFill>
                  <a:schemeClr val="tx1"/>
                </a:solidFill>
              </a:rPr>
              <a:t>Direction finding of the remote control operator </a:t>
            </a:r>
            <a:r>
              <a:rPr lang="en-US" sz="1800" dirty="0" smtClean="0">
                <a:solidFill>
                  <a:schemeClr val="tx1"/>
                </a:solidFill>
              </a:rPr>
              <a:t>and </a:t>
            </a:r>
            <a:r>
              <a:rPr lang="en-US" sz="1800" dirty="0">
                <a:solidFill>
                  <a:schemeClr val="tx1"/>
                </a:solidFill>
              </a:rPr>
              <a:t>drone, depending </a:t>
            </a:r>
            <a:r>
              <a:rPr lang="en-US" sz="1800" dirty="0" smtClean="0">
                <a:solidFill>
                  <a:schemeClr val="tx1"/>
                </a:solidFill>
              </a:rPr>
              <a:t>upon the </a:t>
            </a:r>
            <a:r>
              <a:rPr lang="en-US" sz="1800" dirty="0">
                <a:solidFill>
                  <a:schemeClr val="tx1"/>
                </a:solidFill>
              </a:rPr>
              <a:t>existing up- and downlink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360000" lvl="1" indent="-180000">
              <a:buClrTx/>
              <a:buSzPct val="75000"/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Remote control operator (uplink)</a:t>
            </a:r>
          </a:p>
          <a:p>
            <a:pPr marL="360000" lvl="1" indent="-180000">
              <a:buClrTx/>
              <a:buSzPct val="75000"/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Drone (e.g. telemetry downlink)</a:t>
            </a:r>
          </a:p>
          <a:p>
            <a:pPr marL="180000" lvl="1" indent="0">
              <a:buClrTx/>
              <a:buSzPct val="75000"/>
              <a:buNone/>
            </a:pPr>
            <a:endParaRPr lang="en-US" sz="800" dirty="0" smtClean="0">
              <a:solidFill>
                <a:schemeClr val="tx1"/>
              </a:solidFill>
            </a:endParaRPr>
          </a:p>
          <a:p>
            <a:pPr marL="180000" indent="-180000">
              <a:buClrTx/>
              <a:buFont typeface="Arial Black" pitchFamily="34" charset="0"/>
              <a:buChar char="ı"/>
            </a:pPr>
            <a:r>
              <a:rPr lang="en-US" sz="1800" dirty="0" smtClean="0">
                <a:solidFill>
                  <a:schemeClr val="tx1"/>
                </a:solidFill>
              </a:rPr>
              <a:t>Advanced </a:t>
            </a:r>
            <a:r>
              <a:rPr lang="en-US" sz="1800" dirty="0">
                <a:solidFill>
                  <a:schemeClr val="tx1"/>
                </a:solidFill>
              </a:rPr>
              <a:t>DF antenna: multi-element direction finding antennas with superior DF accuracy, sensitivity and immunity to </a:t>
            </a:r>
            <a:r>
              <a:rPr lang="en-US" sz="1800" dirty="0" smtClean="0">
                <a:solidFill>
                  <a:schemeClr val="tx1"/>
                </a:solidFill>
              </a:rPr>
              <a:t>reflections</a:t>
            </a:r>
          </a:p>
          <a:p>
            <a:pPr marL="180000" indent="-180000">
              <a:buClrTx/>
              <a:buFont typeface="Arial Black" pitchFamily="34" charset="0"/>
              <a:buChar char="ı"/>
            </a:pPr>
            <a:endParaRPr lang="en-US" sz="800" dirty="0">
              <a:solidFill>
                <a:schemeClr val="tx1"/>
              </a:solidFill>
            </a:endParaRPr>
          </a:p>
          <a:p>
            <a:pPr marL="180000" indent="-180000">
              <a:buClrTx/>
              <a:buFont typeface="Arial Black" pitchFamily="34" charset="0"/>
              <a:buChar char="ı"/>
            </a:pPr>
            <a:r>
              <a:rPr lang="en-US" sz="1800" dirty="0">
                <a:solidFill>
                  <a:schemeClr val="tx1"/>
                </a:solidFill>
              </a:rPr>
              <a:t>High performance </a:t>
            </a:r>
            <a:r>
              <a:rPr lang="en-US" sz="1800" dirty="0" smtClean="0">
                <a:solidFill>
                  <a:schemeClr val="tx1"/>
                </a:solidFill>
              </a:rPr>
              <a:t>two-channel DF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smtClean="0">
                <a:solidFill>
                  <a:schemeClr val="tx1"/>
                </a:solidFill>
              </a:rPr>
              <a:t>simultaneous direction finding and emission analysis with outstanding probability </a:t>
            </a:r>
            <a:r>
              <a:rPr lang="en-US" sz="1800" dirty="0">
                <a:solidFill>
                  <a:schemeClr val="tx1"/>
                </a:solidFill>
              </a:rPr>
              <a:t>of </a:t>
            </a:r>
            <a:r>
              <a:rPr lang="en-US" sz="1800" dirty="0" smtClean="0">
                <a:solidFill>
                  <a:schemeClr val="tx1"/>
                </a:solidFill>
              </a:rPr>
              <a:t>interception </a:t>
            </a:r>
            <a:endParaRPr lang="en-US" sz="1800" dirty="0">
              <a:solidFill>
                <a:schemeClr val="tx1"/>
              </a:solidFill>
            </a:endParaRPr>
          </a:p>
          <a:p>
            <a:pPr marL="360000" lvl="1" indent="-180000">
              <a:buSzPct val="75000"/>
              <a:buFont typeface="Wingdings" pitchFamily="2" charset="2"/>
            </a:pPr>
            <a:endParaRPr lang="en-US" sz="1600" dirty="0">
              <a:solidFill>
                <a:schemeClr val="tx1"/>
              </a:solidFill>
            </a:endParaRPr>
          </a:p>
          <a:p>
            <a:pPr marL="360000" lvl="1" indent="-180000">
              <a:buSzPct val="75000"/>
              <a:buFont typeface="Wingdings" pitchFamily="2" charset="2"/>
            </a:pPr>
            <a:endParaRPr lang="en-US" sz="1600" dirty="0">
              <a:solidFill>
                <a:schemeClr val="tx1"/>
              </a:solidFill>
            </a:endParaRPr>
          </a:p>
          <a:p>
            <a:pPr marL="720000" lvl="3" indent="-180000">
              <a:buSzPct val="75000"/>
              <a:buFont typeface="Wingdings" pitchFamily="2" charset="2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277" y="1180696"/>
            <a:ext cx="4878343" cy="478830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0000" y="216000"/>
            <a:ext cx="11040000" cy="1080000"/>
          </a:xfrm>
        </p:spPr>
        <p:txBody>
          <a:bodyPr/>
          <a:lstStyle/>
          <a:p>
            <a:r>
              <a:rPr lang="en-US" dirty="0" smtClean="0"/>
              <a:t>Accurate Direction Finding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Key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Features</a:t>
            </a:r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3359696" y="6412739"/>
            <a:ext cx="1056000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21.10.2016</a:t>
            </a:r>
            <a:endParaRPr lang="en-US" sz="1000" dirty="0" smtClean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4080000" y="6442414"/>
            <a:ext cx="384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2588" indent="-482588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rgbClr val="F7A800"/>
              </a:buClr>
              <a:buSzPct val="110000"/>
              <a:buFont typeface="Wingdings" charset="2"/>
              <a:buChar char="§"/>
              <a:defRPr sz="2933" b="0" i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65176" indent="-480472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charset="2"/>
              <a:buChar char="§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33467" indent="-366175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chemeClr val="accent2"/>
              </a:buClr>
              <a:buSzPct val="7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76358" indent="-340775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 charset="2"/>
              <a:buChar char="§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80591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1"/>
                </a:solidFill>
              </a:rPr>
              <a:t>R&amp;S®ARDRONIS</a:t>
            </a:r>
          </a:p>
        </p:txBody>
      </p:sp>
      <p:sp>
        <p:nvSpPr>
          <p:cNvPr id="2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9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736" y="905580"/>
            <a:ext cx="7033124" cy="519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16000"/>
            <a:ext cx="11592664" cy="1080000"/>
          </a:xfrm>
        </p:spPr>
        <p:txBody>
          <a:bodyPr/>
          <a:lstStyle/>
          <a:p>
            <a:r>
              <a:rPr lang="en-US" dirty="0">
                <a:solidFill>
                  <a:srgbClr val="165F9A"/>
                </a:solidFill>
              </a:rPr>
              <a:t>R&amp;S</a:t>
            </a:r>
            <a:r>
              <a:rPr lang="en-US" baseline="30000" dirty="0">
                <a:solidFill>
                  <a:srgbClr val="165F9A"/>
                </a:solidFill>
              </a:rPr>
              <a:t>®</a:t>
            </a:r>
            <a:r>
              <a:rPr lang="en-US" dirty="0">
                <a:solidFill>
                  <a:srgbClr val="165F9A"/>
                </a:solidFill>
              </a:rPr>
              <a:t>ARDRONIS - </a:t>
            </a:r>
            <a:r>
              <a:rPr lang="en-US" sz="3200" b="1" dirty="0">
                <a:solidFill>
                  <a:srgbClr val="165F9A"/>
                </a:solidFill>
              </a:rPr>
              <a:t>A</a:t>
            </a:r>
            <a:r>
              <a:rPr lang="en-US" sz="3200" dirty="0">
                <a:solidFill>
                  <a:srgbClr val="165F9A"/>
                </a:solidFill>
              </a:rPr>
              <a:t>utomatic </a:t>
            </a:r>
            <a:r>
              <a:rPr lang="en-US" sz="3200" b="1" dirty="0">
                <a:solidFill>
                  <a:srgbClr val="165F9A"/>
                </a:solidFill>
              </a:rPr>
              <a:t>R</a:t>
            </a:r>
            <a:r>
              <a:rPr lang="en-US" sz="3200" dirty="0">
                <a:solidFill>
                  <a:srgbClr val="165F9A"/>
                </a:solidFill>
              </a:rPr>
              <a:t>adio-Controlled </a:t>
            </a:r>
            <a:r>
              <a:rPr lang="en-US" sz="3200" b="1" dirty="0">
                <a:solidFill>
                  <a:srgbClr val="165F9A"/>
                </a:solidFill>
              </a:rPr>
              <a:t>Dron</a:t>
            </a:r>
            <a:r>
              <a:rPr lang="en-US" sz="3200" dirty="0">
                <a:solidFill>
                  <a:srgbClr val="165F9A"/>
                </a:solidFill>
              </a:rPr>
              <a:t>e </a:t>
            </a:r>
            <a:r>
              <a:rPr lang="en-US" sz="3200" b="1" dirty="0">
                <a:solidFill>
                  <a:srgbClr val="165F9A"/>
                </a:solidFill>
              </a:rPr>
              <a:t>I</a:t>
            </a:r>
            <a:r>
              <a:rPr lang="en-US" sz="3200" dirty="0">
                <a:solidFill>
                  <a:srgbClr val="165F9A"/>
                </a:solidFill>
              </a:rPr>
              <a:t>dentification </a:t>
            </a:r>
            <a:r>
              <a:rPr lang="en-US" sz="3200" b="1" dirty="0">
                <a:solidFill>
                  <a:srgbClr val="165F9A"/>
                </a:solidFill>
              </a:rPr>
              <a:t>S</a:t>
            </a:r>
            <a:r>
              <a:rPr lang="en-US" sz="3200" dirty="0">
                <a:solidFill>
                  <a:srgbClr val="165F9A"/>
                </a:solidFill>
              </a:rPr>
              <a:t>olution</a:t>
            </a:r>
            <a:r>
              <a:rPr lang="en-US" dirty="0">
                <a:solidFill>
                  <a:srgbClr val="165F9A"/>
                </a:solidFill>
              </a:rPr>
              <a:t/>
            </a:r>
            <a:br>
              <a:rPr lang="en-US" dirty="0">
                <a:solidFill>
                  <a:srgbClr val="165F9A"/>
                </a:solidFill>
              </a:rPr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7</a:t>
            </a:fld>
            <a:endParaRPr lang="en-US" dirty="0"/>
          </a:p>
        </p:txBody>
      </p:sp>
      <p:sp>
        <p:nvSpPr>
          <p:cNvPr id="28" name="Isosceles Triangle 27"/>
          <p:cNvSpPr/>
          <p:nvPr/>
        </p:nvSpPr>
        <p:spPr>
          <a:xfrm>
            <a:off x="2839616" y="3527434"/>
            <a:ext cx="5920680" cy="2105494"/>
          </a:xfrm>
          <a:prstGeom prst="triangle">
            <a:avLst/>
          </a:prstGeom>
          <a:noFill/>
          <a:ln w="762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974" y="2516772"/>
            <a:ext cx="2808312" cy="1984316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3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00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16796" y="1484199"/>
            <a:ext cx="5463180" cy="4321065"/>
          </a:xfrm>
        </p:spPr>
        <p:txBody>
          <a:bodyPr vert="horz" lIns="0" tIns="0" rIns="0" bIns="0" rtlCol="0">
            <a:noAutofit/>
          </a:bodyPr>
          <a:lstStyle/>
          <a:p>
            <a:pPr marL="180000" lvl="2" indent="-180000">
              <a:buClrTx/>
              <a:buSzPct val="110000"/>
              <a:buFont typeface="Arial Black" pitchFamily="34" charset="0"/>
              <a:buChar char="ı"/>
            </a:pPr>
            <a:r>
              <a:rPr lang="en-US" sz="1800" dirty="0">
                <a:solidFill>
                  <a:schemeClr val="tx1"/>
                </a:solidFill>
              </a:rPr>
              <a:t>The aim is to disrupt the connection between the remote control and the </a:t>
            </a:r>
            <a:r>
              <a:rPr lang="en-US" sz="1800" dirty="0" smtClean="0">
                <a:solidFill>
                  <a:schemeClr val="tx1"/>
                </a:solidFill>
              </a:rPr>
              <a:t>drone</a:t>
            </a:r>
          </a:p>
          <a:p>
            <a:pPr marL="180000" lvl="2" indent="-180000">
              <a:buClrTx/>
              <a:buSzPct val="110000"/>
              <a:buFont typeface="Arial Black" pitchFamily="34" charset="0"/>
              <a:buChar char="ı"/>
            </a:pPr>
            <a:endParaRPr lang="en-US" sz="800" dirty="0">
              <a:solidFill>
                <a:schemeClr val="tx1"/>
              </a:solidFill>
            </a:endParaRPr>
          </a:p>
          <a:p>
            <a:pPr marL="180000" lvl="2" indent="-180000">
              <a:buClrTx/>
              <a:buSzPct val="110000"/>
              <a:buFont typeface="Arial Black" pitchFamily="34" charset="0"/>
              <a:buChar char="ı"/>
            </a:pPr>
            <a:r>
              <a:rPr lang="en-US" sz="1800" dirty="0">
                <a:solidFill>
                  <a:schemeClr val="tx1"/>
                </a:solidFill>
              </a:rPr>
              <a:t>Most drones have a selectable “fail safe” mode in case they lose their control signal, this “fail safe” mode can </a:t>
            </a:r>
            <a:r>
              <a:rPr lang="en-US" sz="1800" dirty="0" smtClean="0">
                <a:solidFill>
                  <a:schemeClr val="tx1"/>
                </a:solidFill>
              </a:rPr>
              <a:t>be:</a:t>
            </a:r>
          </a:p>
          <a:p>
            <a:pPr marL="360000" lvl="1" indent="-180000">
              <a:buClrTx/>
              <a:buSzPct val="75000"/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</a:rPr>
              <a:t>afe </a:t>
            </a:r>
            <a:r>
              <a:rPr lang="en-US" sz="1600" dirty="0">
                <a:solidFill>
                  <a:schemeClr val="tx1"/>
                </a:solidFill>
              </a:rPr>
              <a:t>landing at current position (i.e. controlled </a:t>
            </a:r>
            <a:r>
              <a:rPr lang="en-US" sz="1600" dirty="0" smtClean="0">
                <a:solidFill>
                  <a:schemeClr val="tx1"/>
                </a:solidFill>
              </a:rPr>
              <a:t>landing)</a:t>
            </a:r>
          </a:p>
          <a:p>
            <a:pPr marL="360000" lvl="1" indent="-180000">
              <a:buClrTx/>
              <a:buSzPct val="75000"/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R</a:t>
            </a:r>
            <a:r>
              <a:rPr lang="en-US" sz="1600" dirty="0" smtClean="0">
                <a:solidFill>
                  <a:schemeClr val="tx1"/>
                </a:solidFill>
              </a:rPr>
              <a:t>eturn </a:t>
            </a:r>
            <a:r>
              <a:rPr lang="en-US" sz="1600" dirty="0">
                <a:solidFill>
                  <a:schemeClr val="tx1"/>
                </a:solidFill>
              </a:rPr>
              <a:t>to home </a:t>
            </a:r>
            <a:r>
              <a:rPr lang="en-US" sz="1600" dirty="0" smtClean="0">
                <a:solidFill>
                  <a:schemeClr val="tx1"/>
                </a:solidFill>
              </a:rPr>
              <a:t>or predefined position (e.g. </a:t>
            </a:r>
            <a:r>
              <a:rPr lang="en-US" sz="1600" dirty="0">
                <a:solidFill>
                  <a:schemeClr val="tx1"/>
                </a:solidFill>
              </a:rPr>
              <a:t>power on </a:t>
            </a:r>
            <a:r>
              <a:rPr lang="en-US" sz="1600" dirty="0" smtClean="0">
                <a:solidFill>
                  <a:schemeClr val="tx1"/>
                </a:solidFill>
              </a:rPr>
              <a:t>position)</a:t>
            </a:r>
          </a:p>
          <a:p>
            <a:pPr marL="180000" lvl="1" indent="0">
              <a:buClrTx/>
              <a:buSzPct val="75000"/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marL="180000" lvl="2" indent="-180000">
              <a:buClrTx/>
              <a:buSzPct val="110000"/>
              <a:buFont typeface="Arial Black" pitchFamily="34" charset="0"/>
              <a:buChar char="ı"/>
            </a:pPr>
            <a:r>
              <a:rPr lang="en-US" sz="1800" dirty="0">
                <a:solidFill>
                  <a:schemeClr val="tx1"/>
                </a:solidFill>
              </a:rPr>
              <a:t>For FHSS/DSSS controlled drones: every single signal burst contains the full control </a:t>
            </a:r>
            <a:r>
              <a:rPr lang="en-US" sz="1800" dirty="0" smtClean="0">
                <a:solidFill>
                  <a:schemeClr val="tx1"/>
                </a:solidFill>
              </a:rPr>
              <a:t>information, thus </a:t>
            </a:r>
            <a:r>
              <a:rPr lang="en-US" sz="1800" dirty="0" smtClean="0"/>
              <a:t>each </a:t>
            </a:r>
            <a:r>
              <a:rPr lang="en-US" sz="1800" dirty="0"/>
              <a:t>single burst </a:t>
            </a:r>
            <a:r>
              <a:rPr lang="en-US" sz="1800" dirty="0" smtClean="0"/>
              <a:t>will be jammed</a:t>
            </a:r>
          </a:p>
          <a:p>
            <a:pPr marL="0" lvl="2" indent="0">
              <a:buClrTx/>
              <a:buSzPct val="110000"/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180000" lvl="2" indent="-180000">
              <a:buClrTx/>
              <a:buSzPct val="110000"/>
              <a:buFont typeface="Arial Black" pitchFamily="34" charset="0"/>
              <a:buChar char="ı"/>
            </a:pPr>
            <a:r>
              <a:rPr lang="en-US" sz="1800" dirty="0">
                <a:solidFill>
                  <a:schemeClr val="tx1"/>
                </a:solidFill>
              </a:rPr>
              <a:t>For Wi-Fi controlled drones: the Wi-Fi connection </a:t>
            </a:r>
            <a:r>
              <a:rPr lang="en-US" sz="1800" dirty="0" smtClean="0">
                <a:solidFill>
                  <a:schemeClr val="tx1"/>
                </a:solidFill>
              </a:rPr>
              <a:t>will be </a:t>
            </a:r>
            <a:r>
              <a:rPr lang="en-US" sz="1800" dirty="0">
                <a:solidFill>
                  <a:schemeClr val="tx1"/>
                </a:solidFill>
              </a:rPr>
              <a:t>interrupted</a:t>
            </a:r>
          </a:p>
          <a:p>
            <a:pPr marL="360000" lvl="1" indent="-180000">
              <a:buClrTx/>
              <a:buSzPct val="75000"/>
              <a:buFont typeface="Wingdings" pitchFamily="2" charset="2"/>
            </a:pPr>
            <a:endParaRPr lang="en-US" sz="1600" dirty="0">
              <a:solidFill>
                <a:schemeClr val="tx1"/>
              </a:solidFill>
            </a:endParaRPr>
          </a:p>
          <a:p>
            <a:pPr marL="720000" lvl="3" indent="-180000">
              <a:buSzPct val="75000"/>
              <a:buFont typeface="Wingdings" pitchFamily="2" charset="2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447800"/>
            <a:ext cx="5534117" cy="4577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919942"/>
            <a:ext cx="1219200" cy="105481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0000" y="216000"/>
            <a:ext cx="11040000" cy="1080000"/>
          </a:xfrm>
        </p:spPr>
        <p:txBody>
          <a:bodyPr/>
          <a:lstStyle/>
          <a:p>
            <a:r>
              <a:rPr lang="en-US" dirty="0" smtClean="0"/>
              <a:t>Countermeasures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Key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Features</a:t>
            </a:r>
            <a:endParaRPr lang="en-US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3359696" y="6412739"/>
            <a:ext cx="1056000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21.10.2016</a:t>
            </a:r>
            <a:endParaRPr lang="en-US" sz="1000" dirty="0" smtClean="0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4080000" y="6442414"/>
            <a:ext cx="384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2588" indent="-482588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rgbClr val="F7A800"/>
              </a:buClr>
              <a:buSzPct val="110000"/>
              <a:buFont typeface="Wingdings" charset="2"/>
              <a:buChar char="§"/>
              <a:defRPr sz="2933" b="0" i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65176" indent="-480472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charset="2"/>
              <a:buChar char="§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33467" indent="-366175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chemeClr val="accent2"/>
              </a:buClr>
              <a:buSzPct val="7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76358" indent="-340775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 charset="2"/>
              <a:buChar char="§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80591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1"/>
                </a:solidFill>
              </a:rPr>
              <a:t>R&amp;S®ARDRONIS</a:t>
            </a:r>
          </a:p>
        </p:txBody>
      </p:sp>
      <p:sp>
        <p:nvSpPr>
          <p:cNvPr id="2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61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Countermeasures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tx1"/>
                </a:solidFill>
              </a:rPr>
              <a:t>Key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367999"/>
            <a:ext cx="5111943" cy="4921522"/>
          </a:xfrm>
        </p:spPr>
        <p:txBody>
          <a:bodyPr/>
          <a:lstStyle/>
          <a:p>
            <a:pPr marL="180000" lvl="1">
              <a:buSzPct val="110000"/>
              <a:buFont typeface="Arial Black" pitchFamily="34" charset="0"/>
              <a:buChar char="ı"/>
            </a:pPr>
            <a:r>
              <a:rPr lang="en-US" sz="1600" dirty="0" smtClean="0"/>
              <a:t>Highly effective, fast and reliable jamming </a:t>
            </a:r>
            <a:r>
              <a:rPr lang="en-US" sz="1600" dirty="0"/>
              <a:t>of every single RC </a:t>
            </a:r>
            <a:r>
              <a:rPr lang="en-US" sz="1600" dirty="0" smtClean="0"/>
              <a:t>burst with </a:t>
            </a:r>
            <a:r>
              <a:rPr lang="en-US" sz="1600" dirty="0"/>
              <a:t>low power </a:t>
            </a:r>
            <a:r>
              <a:rPr lang="en-US" sz="1600" dirty="0" smtClean="0"/>
              <a:t>pulses of ~500 </a:t>
            </a:r>
            <a:r>
              <a:rPr lang="en-US" sz="1600" dirty="0" err="1" smtClean="0"/>
              <a:t>mW</a:t>
            </a:r>
            <a:r>
              <a:rPr lang="en-US" sz="1600" dirty="0" smtClean="0"/>
              <a:t> … 4 W</a:t>
            </a:r>
          </a:p>
          <a:p>
            <a:pPr marL="180000" lvl="1">
              <a:buSzPct val="110000"/>
              <a:buFont typeface="Arial Black" pitchFamily="34" charset="0"/>
              <a:buChar char="ı"/>
            </a:pPr>
            <a:endParaRPr lang="en-US" sz="800" dirty="0" smtClean="0"/>
          </a:p>
          <a:p>
            <a:pPr marL="180000" lvl="1">
              <a:buSzPct val="110000"/>
              <a:buFont typeface="Arial Black" pitchFamily="34" charset="0"/>
              <a:buChar char="ı"/>
            </a:pPr>
            <a:r>
              <a:rPr lang="en-US" sz="1600" dirty="0" smtClean="0"/>
              <a:t>Follower </a:t>
            </a:r>
            <a:r>
              <a:rPr lang="en-US" sz="1600" dirty="0"/>
              <a:t>jammer technology </a:t>
            </a:r>
            <a:r>
              <a:rPr lang="en-US" sz="1600" dirty="0" smtClean="0"/>
              <a:t>(reactive </a:t>
            </a:r>
            <a:r>
              <a:rPr lang="en-US" sz="1600" dirty="0"/>
              <a:t>and selective jamming) </a:t>
            </a:r>
            <a:r>
              <a:rPr lang="en-US" sz="1600" dirty="0" smtClean="0"/>
              <a:t>with virtually </a:t>
            </a:r>
            <a:r>
              <a:rPr lang="en-US" sz="1600" dirty="0"/>
              <a:t>no disturbance of other communication signals within the same </a:t>
            </a:r>
            <a:r>
              <a:rPr lang="en-US" sz="1600" dirty="0" smtClean="0"/>
              <a:t>ISM </a:t>
            </a:r>
            <a:r>
              <a:rPr lang="en-US" sz="1600" dirty="0"/>
              <a:t>band (e.g. Wi-Fi, Bluetooth </a:t>
            </a:r>
            <a:r>
              <a:rPr lang="en-US" sz="1600" dirty="0" smtClean="0"/>
              <a:t>…)</a:t>
            </a:r>
          </a:p>
          <a:p>
            <a:pPr marL="0" lvl="1" indent="0">
              <a:buSzPct val="110000"/>
              <a:buNone/>
            </a:pPr>
            <a:endParaRPr lang="en-US" sz="8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profile of </a:t>
            </a:r>
            <a:r>
              <a:rPr lang="en-US" sz="1600" dirty="0" smtClean="0"/>
              <a:t>all identified RC signals will be configured automatically</a:t>
            </a:r>
            <a:endParaRPr lang="en-US" sz="800" dirty="0" smtClean="0"/>
          </a:p>
          <a:p>
            <a:pPr marL="0" indent="0">
              <a:buNone/>
            </a:pPr>
            <a:endParaRPr lang="en-US" sz="800" dirty="0" smtClean="0"/>
          </a:p>
          <a:p>
            <a:endParaRPr lang="en-US" sz="1600" dirty="0"/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7786200" y="1368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741486"/>
              </p:ext>
            </p:extLst>
          </p:nvPr>
        </p:nvGraphicFramePr>
        <p:xfrm>
          <a:off x="5919300" y="341400"/>
          <a:ext cx="3733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0" r:id="rId5" imgW="5266782" imgH="1437802" progId="Visio.Drawing.11">
                  <p:embed/>
                </p:oleObj>
              </mc:Choice>
              <mc:Fallback>
                <p:oleObj r:id="rId5" imgW="5266782" imgH="143780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9300" y="341400"/>
                        <a:ext cx="37338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Rectangle 88"/>
          <p:cNvSpPr/>
          <p:nvPr/>
        </p:nvSpPr>
        <p:spPr>
          <a:xfrm>
            <a:off x="9831630" y="273100"/>
            <a:ext cx="23762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With this low power </a:t>
            </a:r>
            <a:r>
              <a:rPr lang="en-US" sz="1400" dirty="0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approach (500 </a:t>
            </a:r>
            <a:r>
              <a:rPr lang="en-US" sz="1400" dirty="0" err="1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mW</a:t>
            </a:r>
            <a:r>
              <a:rPr lang="en-US" sz="1400" dirty="0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), </a:t>
            </a:r>
            <a:r>
              <a:rPr lang="en-US" sz="14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jamming is possible from about 2/3 distance to the remote control under line-of-site conditions</a:t>
            </a:r>
            <a:endParaRPr lang="en-US" sz="1400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9</a:t>
            </a:fld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803288" y="1411214"/>
            <a:ext cx="5241271" cy="4697840"/>
          </a:xfrm>
          <a:prstGeom prst="ellipse">
            <a:avLst/>
          </a:prstGeom>
          <a:solidFill>
            <a:schemeClr val="tx2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rgbClr val="009DEC">
                  <a:lumMod val="40000"/>
                  <a:lumOff val="60000"/>
                </a:srgb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497481" y="4103503"/>
            <a:ext cx="587694" cy="673704"/>
            <a:chOff x="1817318" y="4453696"/>
            <a:chExt cx="666450" cy="847512"/>
          </a:xfrm>
        </p:grpSpPr>
        <p:sp>
          <p:nvSpPr>
            <p:cNvPr id="15" name="Rounded Rectangle 14"/>
            <p:cNvSpPr/>
            <p:nvPr/>
          </p:nvSpPr>
          <p:spPr>
            <a:xfrm>
              <a:off x="1817318" y="4725144"/>
              <a:ext cx="666450" cy="57606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79712" y="5183480"/>
              <a:ext cx="36004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>
                    <a:lumMod val="50000"/>
                  </a:srgbClr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871700" y="4788345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231740" y="4797152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928788" y="4459906"/>
              <a:ext cx="45719" cy="288032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316892" y="4453696"/>
              <a:ext cx="45719" cy="288032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937048" y="4855248"/>
              <a:ext cx="85327" cy="822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97087" y="4855248"/>
              <a:ext cx="85327" cy="822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74507" y="5098499"/>
              <a:ext cx="36004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>
                    <a:lumMod val="50000"/>
                  </a:srgbClr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1937048" y="4788345"/>
              <a:ext cx="1" cy="2248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022374" y="4791580"/>
              <a:ext cx="1" cy="2248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231740" y="4861916"/>
              <a:ext cx="23570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21900" y="4937466"/>
              <a:ext cx="23570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Block Arc 28"/>
          <p:cNvSpPr/>
          <p:nvPr/>
        </p:nvSpPr>
        <p:spPr>
          <a:xfrm rot="18612877">
            <a:off x="11378089" y="4176210"/>
            <a:ext cx="218290" cy="229696"/>
          </a:xfrm>
          <a:prstGeom prst="blockArc">
            <a:avLst>
              <a:gd name="adj1" fmla="val 10800000"/>
              <a:gd name="adj2" fmla="val 647132"/>
              <a:gd name="adj3" fmla="val 249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rgbClr val="000000"/>
              </a:solidFill>
            </a:endParaRPr>
          </a:p>
        </p:txBody>
      </p:sp>
      <p:sp>
        <p:nvSpPr>
          <p:cNvPr id="32" name="Block Arc 31"/>
          <p:cNvSpPr/>
          <p:nvPr/>
        </p:nvSpPr>
        <p:spPr>
          <a:xfrm rot="18651819">
            <a:off x="11244930" y="4086149"/>
            <a:ext cx="359844" cy="321404"/>
          </a:xfrm>
          <a:prstGeom prst="blockArc">
            <a:avLst>
              <a:gd name="adj1" fmla="val 10800000"/>
              <a:gd name="adj2" fmla="val 205650"/>
              <a:gd name="adj3" fmla="val 1690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rgbClr val="000000"/>
              </a:solidFill>
            </a:endParaRPr>
          </a:p>
        </p:txBody>
      </p:sp>
      <p:sp>
        <p:nvSpPr>
          <p:cNvPr id="33" name="Block Arc 32"/>
          <p:cNvSpPr/>
          <p:nvPr/>
        </p:nvSpPr>
        <p:spPr>
          <a:xfrm rot="18651819">
            <a:off x="11117871" y="3996463"/>
            <a:ext cx="487122" cy="404804"/>
          </a:xfrm>
          <a:prstGeom prst="blockArc">
            <a:avLst>
              <a:gd name="adj1" fmla="val 10800000"/>
              <a:gd name="adj2" fmla="val 21557992"/>
              <a:gd name="adj3" fmla="val 126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rgbClr val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923804" y="2389210"/>
            <a:ext cx="3051422" cy="2757875"/>
          </a:xfrm>
          <a:prstGeom prst="ellipse">
            <a:avLst/>
          </a:prstGeom>
          <a:solidFill>
            <a:schemeClr val="tx2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rgbClr val="165F9A">
                  <a:lumMod val="50000"/>
                </a:srgb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49077" y="5558932"/>
            <a:ext cx="1776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Arial Narrow"/>
              </a:rPr>
              <a:t>Detection Area</a:t>
            </a:r>
            <a:endParaRPr lang="en-US" sz="1600" b="1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7822" y="4616070"/>
            <a:ext cx="1478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Arial Narrow"/>
              </a:rPr>
              <a:t>Protection Area</a:t>
            </a:r>
            <a:endParaRPr lang="en-US" sz="1600" b="1" dirty="0">
              <a:solidFill>
                <a:srgbClr val="000000"/>
              </a:solidFill>
              <a:latin typeface="Arial Narrow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946993" y="2411466"/>
            <a:ext cx="2969480" cy="2484102"/>
            <a:chOff x="5449845" y="1990261"/>
            <a:chExt cx="3620904" cy="2864386"/>
          </a:xfrm>
        </p:grpSpPr>
        <p:sp>
          <p:nvSpPr>
            <p:cNvPr id="38" name="Arc 37"/>
            <p:cNvSpPr/>
            <p:nvPr/>
          </p:nvSpPr>
          <p:spPr>
            <a:xfrm rot="1168341">
              <a:off x="6980435" y="2775134"/>
              <a:ext cx="1559531" cy="1432273"/>
            </a:xfrm>
            <a:prstGeom prst="arc">
              <a:avLst>
                <a:gd name="adj1" fmla="val 16264070"/>
                <a:gd name="adj2" fmla="val 1252169"/>
              </a:avLst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Arc 38"/>
            <p:cNvSpPr/>
            <p:nvPr/>
          </p:nvSpPr>
          <p:spPr>
            <a:xfrm rot="20991395">
              <a:off x="5449845" y="2254618"/>
              <a:ext cx="3369484" cy="2600029"/>
            </a:xfrm>
            <a:prstGeom prst="arc">
              <a:avLst>
                <a:gd name="adj1" fmla="val 18859362"/>
                <a:gd name="adj2" fmla="val 2082690"/>
              </a:avLst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3744331">
              <a:off x="6590539" y="2211963"/>
              <a:ext cx="2701912" cy="2258508"/>
            </a:xfrm>
            <a:prstGeom prst="arc">
              <a:avLst>
                <a:gd name="adj1" fmla="val 11887827"/>
                <a:gd name="adj2" fmla="val 20938497"/>
              </a:avLst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Arc 40"/>
            <p:cNvSpPr/>
            <p:nvPr/>
          </p:nvSpPr>
          <p:spPr>
            <a:xfrm rot="4595408">
              <a:off x="7231537" y="3032919"/>
              <a:ext cx="1078848" cy="1018592"/>
            </a:xfrm>
            <a:prstGeom prst="arc">
              <a:avLst>
                <a:gd name="adj1" fmla="val 13081434"/>
                <a:gd name="adj2" fmla="val 18264725"/>
              </a:avLst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2" name="Oval 41"/>
          <p:cNvSpPr/>
          <p:nvPr/>
        </p:nvSpPr>
        <p:spPr>
          <a:xfrm>
            <a:off x="8097287" y="3697052"/>
            <a:ext cx="539970" cy="42524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600" b="1" dirty="0" smtClean="0">
                <a:solidFill>
                  <a:srgbClr val="FFFFFF"/>
                </a:solidFill>
              </a:rPr>
              <a:t>ADRONIS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85590" y="3670514"/>
            <a:ext cx="84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Follower Jammer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603515" y="3854933"/>
            <a:ext cx="2441044" cy="273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8596165" y="3156695"/>
            <a:ext cx="1246781" cy="6648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9806700" y="2844359"/>
            <a:ext cx="783672" cy="645527"/>
            <a:chOff x="2894798" y="3244379"/>
            <a:chExt cx="1572753" cy="1069202"/>
          </a:xfrm>
          <a:solidFill>
            <a:schemeClr val="tx1"/>
          </a:solidFill>
        </p:grpSpPr>
        <p:sp>
          <p:nvSpPr>
            <p:cNvPr id="47" name="Rounded Rectangle 46"/>
            <p:cNvSpPr/>
            <p:nvPr/>
          </p:nvSpPr>
          <p:spPr>
            <a:xfrm>
              <a:off x="3140425" y="3419798"/>
              <a:ext cx="1080120" cy="890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348512" y="3361156"/>
              <a:ext cx="648072" cy="243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572473" y="3316388"/>
              <a:ext cx="216025" cy="348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50" name="Flowchart: Delay 49"/>
            <p:cNvSpPr/>
            <p:nvPr/>
          </p:nvSpPr>
          <p:spPr>
            <a:xfrm rot="16200000">
              <a:off x="4098526" y="3342293"/>
              <a:ext cx="107831" cy="136207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51" name="Flowchart: Delay 50"/>
            <p:cNvSpPr/>
            <p:nvPr/>
          </p:nvSpPr>
          <p:spPr>
            <a:xfrm rot="16200000">
              <a:off x="3172543" y="3354581"/>
              <a:ext cx="107831" cy="136207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894798" y="3301344"/>
              <a:ext cx="62044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847105" y="3297410"/>
              <a:ext cx="62044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54" name="Flowchart: Delay 53"/>
            <p:cNvSpPr/>
            <p:nvPr/>
          </p:nvSpPr>
          <p:spPr>
            <a:xfrm rot="16200000">
              <a:off x="3112090" y="3314370"/>
              <a:ext cx="202369" cy="62388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55" name="Flowchart: Delay 54"/>
            <p:cNvSpPr/>
            <p:nvPr/>
          </p:nvSpPr>
          <p:spPr>
            <a:xfrm rot="16200000">
              <a:off x="4059417" y="3328024"/>
              <a:ext cx="202369" cy="62388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rgbClr val="FFFFFF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556257" y="3526223"/>
              <a:ext cx="445369" cy="787358"/>
              <a:chOff x="2007697" y="3426918"/>
              <a:chExt cx="445369" cy="787358"/>
            </a:xfrm>
            <a:grpFill/>
          </p:grpSpPr>
          <p:sp>
            <p:nvSpPr>
              <p:cNvPr id="60" name="Rounded Rectangle 59"/>
              <p:cNvSpPr/>
              <p:nvPr/>
            </p:nvSpPr>
            <p:spPr>
              <a:xfrm>
                <a:off x="2407347" y="3514751"/>
                <a:ext cx="45719" cy="30861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Arc 60"/>
              <p:cNvSpPr/>
              <p:nvPr/>
            </p:nvSpPr>
            <p:spPr>
              <a:xfrm rot="1704197">
                <a:off x="2007697" y="3426918"/>
                <a:ext cx="333164" cy="787358"/>
              </a:xfrm>
              <a:prstGeom prst="arc">
                <a:avLst>
                  <a:gd name="adj1" fmla="val 15709376"/>
                  <a:gd name="adj2" fmla="val 17579042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 flipH="1">
              <a:off x="3374514" y="3503325"/>
              <a:ext cx="437697" cy="787358"/>
              <a:chOff x="2007697" y="3426918"/>
              <a:chExt cx="434106" cy="787358"/>
            </a:xfrm>
            <a:grpFill/>
          </p:grpSpPr>
          <p:sp>
            <p:nvSpPr>
              <p:cNvPr id="58" name="Rounded Rectangle 57"/>
              <p:cNvSpPr/>
              <p:nvPr/>
            </p:nvSpPr>
            <p:spPr>
              <a:xfrm>
                <a:off x="2396084" y="3534877"/>
                <a:ext cx="45719" cy="30861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Arc 58"/>
              <p:cNvSpPr/>
              <p:nvPr/>
            </p:nvSpPr>
            <p:spPr>
              <a:xfrm rot="1704197">
                <a:off x="2007697" y="3426918"/>
                <a:ext cx="333164" cy="787358"/>
              </a:xfrm>
              <a:prstGeom prst="arc">
                <a:avLst>
                  <a:gd name="adj1" fmla="val 15709376"/>
                  <a:gd name="adj2" fmla="val 17579042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10156602" y="4097855"/>
            <a:ext cx="76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~900m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8375086" y="3034212"/>
            <a:ext cx="76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~600m</a:t>
            </a:r>
            <a:endParaRPr lang="en-US" sz="1400" dirty="0"/>
          </a:p>
        </p:txBody>
      </p:sp>
      <p:sp>
        <p:nvSpPr>
          <p:cNvPr id="64" name="Date Placeholder 3"/>
          <p:cNvSpPr>
            <a:spLocks noGrp="1"/>
          </p:cNvSpPr>
          <p:nvPr>
            <p:ph type="dt" sz="half" idx="10"/>
          </p:nvPr>
        </p:nvSpPr>
        <p:spPr>
          <a:xfrm>
            <a:off x="3456000" y="6478693"/>
            <a:ext cx="1056000" cy="180000"/>
          </a:xfrm>
        </p:spPr>
        <p:txBody>
          <a:bodyPr/>
          <a:lstStyle/>
          <a:p>
            <a:r>
              <a:rPr lang="de-DE" dirty="0" smtClean="0"/>
              <a:t>21.10.2016</a:t>
            </a:r>
            <a:endParaRPr lang="en-US" dirty="0" smtClean="0"/>
          </a:p>
        </p:txBody>
      </p:sp>
      <p:sp>
        <p:nvSpPr>
          <p:cNvPr id="6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0000" y="6478693"/>
            <a:ext cx="3840000" cy="180000"/>
          </a:xfrm>
        </p:spPr>
        <p:txBody>
          <a:bodyPr/>
          <a:lstStyle/>
          <a:p>
            <a:r>
              <a:rPr lang="en-US" dirty="0" smtClean="0"/>
              <a:t>R&amp;S®ARDRONIS</a:t>
            </a:r>
          </a:p>
        </p:txBody>
      </p:sp>
      <p:sp>
        <p:nvSpPr>
          <p:cNvPr id="4" name="RS_Classification_Standard"/>
          <p:cNvSpPr txBox="1"/>
          <p:nvPr/>
        </p:nvSpPr>
        <p:spPr>
          <a:xfrm>
            <a:off x="12038047" y="62895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>
              <a:solidFill>
                <a:srgbClr val="00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286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7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9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1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repeatCount="8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_RESETFORMATTING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</p:tagLst>
</file>

<file path=ppt/theme/theme1.xml><?xml version="1.0" encoding="utf-8"?>
<a:theme xmlns:a="http://schemas.openxmlformats.org/drawingml/2006/main" name="_Default">
  <a:themeElements>
    <a:clrScheme name="Rohde &amp; Schwarz Colors">
      <a:dk1>
        <a:srgbClr val="000000"/>
      </a:dk1>
      <a:lt1>
        <a:srgbClr val="FFFFFF"/>
      </a:lt1>
      <a:dk2>
        <a:srgbClr val="165F9A"/>
      </a:dk2>
      <a:lt2>
        <a:srgbClr val="F6960F"/>
      </a:lt2>
      <a:accent1>
        <a:srgbClr val="009DEC"/>
      </a:accent1>
      <a:accent2>
        <a:srgbClr val="EF2433"/>
      </a:accent2>
      <a:accent3>
        <a:srgbClr val="009759"/>
      </a:accent3>
      <a:accent4>
        <a:srgbClr val="AEB5BB"/>
      </a:accent4>
      <a:accent5>
        <a:srgbClr val="0091B1"/>
      </a:accent5>
      <a:accent6>
        <a:srgbClr val="5A3275"/>
      </a:accent6>
      <a:hlink>
        <a:srgbClr val="009DEC"/>
      </a:hlink>
      <a:folHlink>
        <a:srgbClr val="933973"/>
      </a:folHlink>
    </a:clrScheme>
    <a:fontScheme name="Rohde &amp; Schwarz Font">
      <a:majorFont>
        <a:latin typeface="Arial Narrow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defRPr sz="2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S 16 to 9 Rohde und Schwarz">
  <a:themeElements>
    <a:clrScheme name="Rohde &amp; Schwarz Colors">
      <a:dk1>
        <a:srgbClr val="000000"/>
      </a:dk1>
      <a:lt1>
        <a:srgbClr val="FFFFFF"/>
      </a:lt1>
      <a:dk2>
        <a:srgbClr val="165F9A"/>
      </a:dk2>
      <a:lt2>
        <a:srgbClr val="F6960F"/>
      </a:lt2>
      <a:accent1>
        <a:srgbClr val="009DEC"/>
      </a:accent1>
      <a:accent2>
        <a:srgbClr val="EF2433"/>
      </a:accent2>
      <a:accent3>
        <a:srgbClr val="009759"/>
      </a:accent3>
      <a:accent4>
        <a:srgbClr val="AEB5BB"/>
      </a:accent4>
      <a:accent5>
        <a:srgbClr val="0091B1"/>
      </a:accent5>
      <a:accent6>
        <a:srgbClr val="5A3275"/>
      </a:accent6>
      <a:hlink>
        <a:srgbClr val="009DEC"/>
      </a:hlink>
      <a:folHlink>
        <a:srgbClr val="933973"/>
      </a:folHlink>
    </a:clrScheme>
    <a:fontScheme name="Rohde &amp; Schwarz Font">
      <a:majorFont>
        <a:latin typeface="Arial Narrow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t"/>
      <a:lstStyle>
        <a:defPPr>
          <a:defRPr sz="15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orlage_powerpoint_standard_16zu9_00tr_en.potx" id="{07F336AA-0B7D-4A41-81C2-5244F3C59196}" vid="{C158B7B7-C5EC-4D05-9EFF-F89C44B24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831</Words>
  <Application>Microsoft Office PowerPoint</Application>
  <PresentationFormat>Breitbild</PresentationFormat>
  <Paragraphs>196</Paragraphs>
  <Slides>15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7" baseType="lpstr">
      <vt:lpstr>Arial Unicode MS</vt:lpstr>
      <vt:lpstr>SimSun</vt:lpstr>
      <vt:lpstr>Arial</vt:lpstr>
      <vt:lpstr>Arial Black</vt:lpstr>
      <vt:lpstr>Arial Narrow</vt:lpstr>
      <vt:lpstr>Calibri</vt:lpstr>
      <vt:lpstr>Times New Roman</vt:lpstr>
      <vt:lpstr>Wingdings</vt:lpstr>
      <vt:lpstr>ヒラギノ角ゴ Pro W3</vt:lpstr>
      <vt:lpstr>_Default</vt:lpstr>
      <vt:lpstr>US 16 to 9 Rohde und Schwarz</vt:lpstr>
      <vt:lpstr>Microsoft Office Visio-Zeichnung</vt:lpstr>
      <vt:lpstr>R&amp;S®ARDRONIS Automatic Radio-controlled Drone Identification Solution</vt:lpstr>
      <vt:lpstr>R&amp;S®ARDRONIS Highlights</vt:lpstr>
      <vt:lpstr>R&amp;S®ARDRONIS - Automatic Radio-Controlled Drone Identification Solution </vt:lpstr>
      <vt:lpstr>Highly Automatic Integrated Operational Workflow Key Features</vt:lpstr>
      <vt:lpstr>Effective Detection and Identification Key Features</vt:lpstr>
      <vt:lpstr>Accurate Direction Finding Key Features</vt:lpstr>
      <vt:lpstr>R&amp;S®ARDRONIS - Automatic Radio-Controlled Drone Identification Solution </vt:lpstr>
      <vt:lpstr>Countermeasures Key Features</vt:lpstr>
      <vt:lpstr>Countermeasures Key Features</vt:lpstr>
      <vt:lpstr>R&amp;S®ARDRONIS - Automatic Radio-Controlled Drone Identification Solution </vt:lpstr>
      <vt:lpstr>Preservation of Evidences Key Features</vt:lpstr>
      <vt:lpstr>R&amp;S®ARDRONIS - Automatic Radio-Controlled Drone Identification Solution </vt:lpstr>
      <vt:lpstr>Open Interface, Extendable Threat Library Key Features</vt:lpstr>
      <vt:lpstr>R&amp;S®ARDRONIS  Applications</vt:lpstr>
      <vt:lpstr>PowerPoint-Präsentation</vt:lpstr>
    </vt:vector>
  </TitlesOfParts>
  <Company>Rohde &amp; Schwarz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Phuan YingSin 8GEP</dc:creator>
  <cp:lastModifiedBy>Kühne Jens 8GE2</cp:lastModifiedBy>
  <cp:revision>680</cp:revision>
  <cp:lastPrinted>2016-10-13T15:58:56Z</cp:lastPrinted>
  <dcterms:created xsi:type="dcterms:W3CDTF">2015-09-07T07:38:54Z</dcterms:created>
  <dcterms:modified xsi:type="dcterms:W3CDTF">2016-10-21T06:17:13Z</dcterms:modified>
  <cp:contentStatus>1.0.0.2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S_Classification">
    <vt:lpwstr>UNRESTRICTED</vt:lpwstr>
  </property>
  <property fmtid="{D5CDD505-2E9C-101B-9397-08002B2CF9AE}" pid="3" name="RS_ClassificationID">
    <vt:i4>0</vt:i4>
  </property>
</Properties>
</file>